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61" r:id="rId5"/>
    <p:sldId id="277" r:id="rId6"/>
    <p:sldId id="281" r:id="rId7"/>
    <p:sldId id="272" r:id="rId8"/>
    <p:sldId id="262" r:id="rId9"/>
    <p:sldId id="264" r:id="rId10"/>
    <p:sldId id="273" r:id="rId11"/>
    <p:sldId id="288" r:id="rId12"/>
    <p:sldId id="283" r:id="rId13"/>
    <p:sldId id="284" r:id="rId14"/>
    <p:sldId id="286" r:id="rId15"/>
    <p:sldId id="285" r:id="rId16"/>
    <p:sldId id="28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oleObject" Target="file:///C:\Users\Pranav\Downloads\Sanitation%20Awareness%20Survey%202020%20Bihar%20(Sunai)%201042%20(3).xlsx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nav\Downloads\Sanitation%20Awareness%20Survey%202020%20Bihar%20(Sunai)%201042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i-IN" sz="1200" b="1" i="0" baseline="0"/>
              <a:t>सरकारी सहायता (12000 रुपया वाला शौचालय) के बारे में उत्‍तरदाता की सोच {घर में कमरे के अनुसार}</a:t>
            </a:r>
            <a:endParaRPr lang="en-US" sz="1200" b="1" i="0" baseline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780990131176516E-2"/>
          <c:y val="0.13417292916830237"/>
          <c:w val="0.66092820010973374"/>
          <c:h val="0.60254007321263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(Print)'!$D$349</c:f>
              <c:strCache>
                <c:ptCount val="1"/>
                <c:pt idx="0">
                  <c:v>1) किसी भी तरीके से 12 हजार में से कुछ या ज्यादा से ज्यादा पैसा बच जाये |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(Print)'!$C$350:$C$353</c:f>
              <c:strCache>
                <c:ptCount val="4"/>
                <c:pt idx="0">
                  <c:v>एक कमरे का घर {N = 210}</c:v>
                </c:pt>
                <c:pt idx="1">
                  <c:v>दो कमरे का घर {N = 354}</c:v>
                </c:pt>
                <c:pt idx="2">
                  <c:v>तीन या ज्यादा कमरे का घर {N = 478}</c:v>
                </c:pt>
                <c:pt idx="3">
                  <c:v>सभी {N = 1042}</c:v>
                </c:pt>
              </c:strCache>
            </c:strRef>
          </c:cat>
          <c:val>
            <c:numRef>
              <c:f>'Chart (Print)'!$D$350:$D$353</c:f>
              <c:numCache>
                <c:formatCode>0.0%</c:formatCode>
                <c:ptCount val="4"/>
                <c:pt idx="0">
                  <c:v>7.6190476190476197E-2</c:v>
                </c:pt>
                <c:pt idx="1">
                  <c:v>0.25988700564971751</c:v>
                </c:pt>
                <c:pt idx="2">
                  <c:v>0.22594142259414227</c:v>
                </c:pt>
                <c:pt idx="3">
                  <c:v>0.20729366602687141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6-4A8C-8151-EB0C8E1C5B3A}"/>
            </c:ext>
          </c:extLst>
        </c:ser>
        <c:ser>
          <c:idx val="1"/>
          <c:order val="1"/>
          <c:tx>
            <c:strRef>
              <c:f>'Chart (Print)'!$E$349</c:f>
              <c:strCache>
                <c:ptCount val="1"/>
                <c:pt idx="0">
                  <c:v>2) घर में उपयोग लायक शौचालय बना लिए |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(Print)'!$C$350:$C$353</c:f>
              <c:strCache>
                <c:ptCount val="4"/>
                <c:pt idx="0">
                  <c:v>एक कमरे का घर {N = 210}</c:v>
                </c:pt>
                <c:pt idx="1">
                  <c:v>दो कमरे का घर {N = 354}</c:v>
                </c:pt>
                <c:pt idx="2">
                  <c:v>तीन या ज्यादा कमरे का घर {N = 478}</c:v>
                </c:pt>
                <c:pt idx="3">
                  <c:v>सभी {N = 1042}</c:v>
                </c:pt>
              </c:strCache>
            </c:strRef>
          </c:cat>
          <c:val>
            <c:numRef>
              <c:f>'Chart (Print)'!$E$350:$E$353</c:f>
              <c:numCache>
                <c:formatCode>0.0%</c:formatCode>
                <c:ptCount val="4"/>
                <c:pt idx="0">
                  <c:v>0.37142857142857144</c:v>
                </c:pt>
                <c:pt idx="1">
                  <c:v>0.4632768361581921</c:v>
                </c:pt>
                <c:pt idx="2">
                  <c:v>0.51673640167364021</c:v>
                </c:pt>
                <c:pt idx="3">
                  <c:v>0.46928982725527829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6-4A8C-8151-EB0C8E1C5B3A}"/>
            </c:ext>
          </c:extLst>
        </c:ser>
        <c:ser>
          <c:idx val="2"/>
          <c:order val="2"/>
          <c:tx>
            <c:strRef>
              <c:f>'Chart (Print)'!$F$349</c:f>
              <c:strCache>
                <c:ptCount val="1"/>
                <c:pt idx="0">
                  <c:v>3) बाहर शौच जानें से बच जाएँ |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(Print)'!$C$350:$C$353</c:f>
              <c:strCache>
                <c:ptCount val="4"/>
                <c:pt idx="0">
                  <c:v>एक कमरे का घर {N = 210}</c:v>
                </c:pt>
                <c:pt idx="1">
                  <c:v>दो कमरे का घर {N = 354}</c:v>
                </c:pt>
                <c:pt idx="2">
                  <c:v>तीन या ज्यादा कमरे का घर {N = 478}</c:v>
                </c:pt>
                <c:pt idx="3">
                  <c:v>सभी {N = 1042}</c:v>
                </c:pt>
              </c:strCache>
            </c:strRef>
          </c:cat>
          <c:val>
            <c:numRef>
              <c:f>'Chart (Print)'!$F$350:$F$353</c:f>
              <c:numCache>
                <c:formatCode>0.0%</c:formatCode>
                <c:ptCount val="4"/>
                <c:pt idx="0">
                  <c:v>0.39047619047619048</c:v>
                </c:pt>
                <c:pt idx="1">
                  <c:v>0.43220338983050849</c:v>
                </c:pt>
                <c:pt idx="2">
                  <c:v>0.46234309623430964</c:v>
                </c:pt>
                <c:pt idx="3">
                  <c:v>0.43761996161228406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56-4A8C-8151-EB0C8E1C5B3A}"/>
            </c:ext>
          </c:extLst>
        </c:ser>
        <c:ser>
          <c:idx val="3"/>
          <c:order val="3"/>
          <c:tx>
            <c:strRef>
              <c:f>'Chart (Print)'!$G$349</c:f>
              <c:strCache>
                <c:ptCount val="1"/>
                <c:pt idx="0">
                  <c:v>4) इनमें से कोई नही / हमे नहीं मालूम / कभी सोचा ही नहीं ।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(Print)'!$C$350:$C$353</c:f>
              <c:strCache>
                <c:ptCount val="4"/>
                <c:pt idx="0">
                  <c:v>एक कमरे का घर {N = 210}</c:v>
                </c:pt>
                <c:pt idx="1">
                  <c:v>दो कमरे का घर {N = 354}</c:v>
                </c:pt>
                <c:pt idx="2">
                  <c:v>तीन या ज्यादा कमरे का घर {N = 478}</c:v>
                </c:pt>
                <c:pt idx="3">
                  <c:v>सभी {N = 1042}</c:v>
                </c:pt>
              </c:strCache>
            </c:strRef>
          </c:cat>
          <c:val>
            <c:numRef>
              <c:f>'Chart (Print)'!$G$350:$G$353</c:f>
              <c:numCache>
                <c:formatCode>0.0%</c:formatCode>
                <c:ptCount val="4"/>
                <c:pt idx="0">
                  <c:v>0.44285714285714284</c:v>
                </c:pt>
                <c:pt idx="1">
                  <c:v>0.20338983050847459</c:v>
                </c:pt>
                <c:pt idx="2">
                  <c:v>0.14016736401673641</c:v>
                </c:pt>
                <c:pt idx="3">
                  <c:v>0.22264875239923224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56-4A8C-8151-EB0C8E1C5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192704"/>
        <c:axId val="87194240"/>
      </c:barChart>
      <c:catAx>
        <c:axId val="87192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7194240"/>
        <c:crosses val="autoZero"/>
        <c:auto val="1"/>
        <c:lblAlgn val="ctr"/>
        <c:lblOffset val="100"/>
        <c:noMultiLvlLbl val="0"/>
      </c:catAx>
      <c:valAx>
        <c:axId val="871942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719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87189133240469"/>
          <c:y val="0.12346932804576277"/>
          <c:w val="0.28293298115208337"/>
          <c:h val="0.87029939729392924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'Chart (Print)'!$C$440</c:f>
          <c:strCache>
            <c:ptCount val="1"/>
            <c:pt idx="0">
              <c:v>उत्‍तरदाता का विचार : सेप्टिक टैंक या शंकर बलराम से निकला पानी आसपास के लोगों के लिए हानिकारक है {N = 1042}</c:v>
            </c:pt>
          </c:strCache>
        </c:strRef>
      </c:tx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436882505323844E-2"/>
          <c:y val="0.19573814460148067"/>
          <c:w val="0.40608222212223077"/>
          <c:h val="0.76440384810182593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(Print)'!$C$442:$C$445</c:f>
              <c:strCache>
                <c:ptCount val="4"/>
                <c:pt idx="0">
                  <c:v>1) सेप्टिक टैंक में तो सड़ ही गया है निकला पानी कोई हानिकारक नहीं है।</c:v>
                </c:pt>
                <c:pt idx="1">
                  <c:v>2) थोड़ा बहुत हानिकारक है तो चलाना पड़ेगा।</c:v>
                </c:pt>
                <c:pt idx="2">
                  <c:v>3) बहुत हानिकारक है क्‍योंकि सेप्टिक टैंक से थोड़ा बहुत ही उपचार हो पाता है।</c:v>
                </c:pt>
                <c:pt idx="3">
                  <c:v>4) कभी ध्यान नहीं दिए / पता नहीं ।</c:v>
                </c:pt>
              </c:strCache>
            </c:strRef>
          </c:cat>
          <c:val>
            <c:numRef>
              <c:f>'Chart (Print)'!$D$442:$D$445</c:f>
              <c:numCache>
                <c:formatCode>General</c:formatCode>
                <c:ptCount val="4"/>
                <c:pt idx="0">
                  <c:v>242</c:v>
                </c:pt>
                <c:pt idx="1">
                  <c:v>362</c:v>
                </c:pt>
                <c:pt idx="2">
                  <c:v>201</c:v>
                </c:pt>
                <c:pt idx="3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0FC-8E25-5280D63380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087602707334852"/>
          <c:y val="0.2445364004022362"/>
          <c:w val="0.39246385442991932"/>
          <c:h val="0.69771889061270864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i-IN" dirty="0"/>
              <a:t>उत्तरदाता का विचार : </a:t>
            </a:r>
            <a:r>
              <a:rPr lang="hi-IN" dirty="0" err="1"/>
              <a:t>सेप्टिक</a:t>
            </a:r>
            <a:r>
              <a:rPr lang="hi-IN" dirty="0"/>
              <a:t> टैंक या शंकर बलराम शौचालय से निकला पानी का निकास क्या होनी चाहिए {</a:t>
            </a:r>
            <a:r>
              <a:rPr lang="en-IN" dirty="0"/>
              <a:t>N = 1042}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963834710784957E-2"/>
          <c:y val="0.20450328432826942"/>
          <c:w val="0.43472916803692552"/>
          <c:h val="0.75533313553942061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1.9009784939057204E-3"/>
                  <c:y val="-7.9215825503512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3E-4E49-BBBE-DB31C88F20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(Print)'!$C$801:$C$805</c:f>
              <c:strCache>
                <c:ptCount val="5"/>
                <c:pt idx="0">
                  <c:v>1) नाले में</c:v>
                </c:pt>
                <c:pt idx="1">
                  <c:v>2) गडढे में</c:v>
                </c:pt>
                <c:pt idx="2">
                  <c:v>3) सोखते में</c:v>
                </c:pt>
                <c:pt idx="3">
                  <c:v>4) बाहर खुले में</c:v>
                </c:pt>
                <c:pt idx="4">
                  <c:v>5) मालूम नहीं / कभी सोचा ही नहीं</c:v>
                </c:pt>
              </c:strCache>
            </c:strRef>
          </c:cat>
          <c:val>
            <c:numRef>
              <c:f>'Chart (Print)'!$D$801:$D$805</c:f>
              <c:numCache>
                <c:formatCode>General</c:formatCode>
                <c:ptCount val="5"/>
                <c:pt idx="0">
                  <c:v>459</c:v>
                </c:pt>
                <c:pt idx="1">
                  <c:v>106</c:v>
                </c:pt>
                <c:pt idx="2">
                  <c:v>304</c:v>
                </c:pt>
                <c:pt idx="3">
                  <c:v>30</c:v>
                </c:pt>
                <c:pt idx="4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E-4E49-BBBE-DB31C88F20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65397369417011"/>
          <c:y val="0.32498116862154414"/>
          <c:w val="0.32668083591124736"/>
          <c:h val="0.61112371971082824"/>
        </c:manualLayout>
      </c:layout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'Chart (Print)'!$C$781</c:f>
          <c:strCache>
            <c:ptCount val="1"/>
            <c:pt idx="0">
              <c:v>उत्तरदाता का विचार : आपके गांव में मच्छर पैदा होने का कारण {N = 1042}</c:v>
            </c:pt>
          </c:strCache>
        </c:strRef>
      </c:tx>
      <c:layout>
        <c:manualLayout>
          <c:xMode val="edge"/>
          <c:yMode val="edge"/>
          <c:x val="9.7979289877441866E-2"/>
          <c:y val="1.884575649073592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0094445318587"/>
          <c:y val="0.17331152854942244"/>
          <c:w val="0.85550719335129222"/>
          <c:h val="0.507908148691150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(Print)'!$C$783:$C$787</c:f>
              <c:strCache>
                <c:ptCount val="5"/>
                <c:pt idx="0">
                  <c:v>1) सेप्टिक टैंक से निकला पानी से।</c:v>
                </c:pt>
                <c:pt idx="1">
                  <c:v>2) बर्तन-कपड़ा धोने नहाने से निकला पानी से।</c:v>
                </c:pt>
                <c:pt idx="2">
                  <c:v>3) नाले में जमा पानी से।</c:v>
                </c:pt>
                <c:pt idx="3">
                  <c:v>4) गढे में जमा पानी से।</c:v>
                </c:pt>
                <c:pt idx="4">
                  <c:v>5) इनमें से कोई नहीं।</c:v>
                </c:pt>
              </c:strCache>
            </c:strRef>
          </c:cat>
          <c:val>
            <c:numRef>
              <c:f>'Chart (Print)'!$D$783:$D$787</c:f>
              <c:numCache>
                <c:formatCode>0.0%</c:formatCode>
                <c:ptCount val="5"/>
                <c:pt idx="0">
                  <c:v>0.30606060606060603</c:v>
                </c:pt>
                <c:pt idx="1">
                  <c:v>0.37272727272727274</c:v>
                </c:pt>
                <c:pt idx="2">
                  <c:v>0.8606060606060606</c:v>
                </c:pt>
                <c:pt idx="3">
                  <c:v>0.76969696969696966</c:v>
                </c:pt>
                <c:pt idx="4">
                  <c:v>6.0606060606060606E-3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C-4F32-862F-0E1860A1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64672"/>
        <c:axId val="87970560"/>
      </c:barChart>
      <c:catAx>
        <c:axId val="8796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/>
            </a:pPr>
            <a:endParaRPr lang="en-US"/>
          </a:p>
        </c:txPr>
        <c:crossAx val="87970560"/>
        <c:crosses val="autoZero"/>
        <c:auto val="1"/>
        <c:lblAlgn val="ctr"/>
        <c:lblOffset val="100"/>
        <c:noMultiLvlLbl val="0"/>
      </c:catAx>
      <c:valAx>
        <c:axId val="879705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796467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'Chart (Print)'!$C$503</c:f>
          <c:strCache>
            <c:ptCount val="1"/>
            <c:pt idx="0">
              <c:v>उत्तरदाता का विचार : चापाकल का पानी या नहाने के बाद निकला पानी का स्थानीय  स्तर पर निदान {N = 1042}</c:v>
            </c:pt>
          </c:strCache>
        </c:strRef>
      </c:tx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88495188101504"/>
          <c:y val="0.22235236220472437"/>
          <c:w val="0.45447924123120981"/>
          <c:h val="0.73598097112860894"/>
        </c:manualLayout>
      </c:layout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-2.0433684957491233E-2"/>
                  <c:y val="3.705636502182104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B1-46C4-B8B3-328E105220C0}"/>
                </c:ext>
              </c:extLst>
            </c:dLbl>
            <c:dLbl>
              <c:idx val="5"/>
              <c:layout>
                <c:manualLayout>
                  <c:x val="1.0365680026565141E-2"/>
                  <c:y val="-1.44530907243632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B1-46C4-B8B3-328E105220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(Print)'!$C$506:$C$511</c:f>
              <c:strCache>
                <c:ptCount val="6"/>
                <c:pt idx="0">
                  <c:v>1) नाला के माध्यम से दूर ले जाकर।</c:v>
                </c:pt>
                <c:pt idx="1">
                  <c:v>2) सोखता बनाकर।</c:v>
                </c:pt>
                <c:pt idx="2">
                  <c:v>3) गड्ढा बनाकर।</c:v>
                </c:pt>
                <c:pt idx="3">
                  <c:v>4) आसपास में पटवन कर या पौधा लगाकर।</c:v>
                </c:pt>
                <c:pt idx="4">
                  <c:v>5) कोई उपाय नहीं है।</c:v>
                </c:pt>
                <c:pt idx="5">
                  <c:v>7) नहीं पता</c:v>
                </c:pt>
              </c:strCache>
            </c:strRef>
          </c:cat>
          <c:val>
            <c:numRef>
              <c:f>'Chart (Print)'!$D$506:$D$511</c:f>
              <c:numCache>
                <c:formatCode>General</c:formatCode>
                <c:ptCount val="6"/>
                <c:pt idx="0">
                  <c:v>423</c:v>
                </c:pt>
                <c:pt idx="1">
                  <c:v>294</c:v>
                </c:pt>
                <c:pt idx="2">
                  <c:v>90</c:v>
                </c:pt>
                <c:pt idx="3">
                  <c:v>174</c:v>
                </c:pt>
                <c:pt idx="4">
                  <c:v>39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B1-46C4-B8B3-328E105220C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'Chart (Print)'!$C$570</c:f>
          <c:strCache>
            <c:ptCount val="1"/>
            <c:pt idx="0">
              <c:v>उत्तरदाता का विचार : उपचार (Treatment) किया गया गंदा पानी का उपयोग {N = 1042}</c:v>
            </c:pt>
          </c:strCache>
        </c:strRef>
      </c:tx>
      <c:layout>
        <c:manualLayout>
          <c:xMode val="edge"/>
          <c:yMode val="edge"/>
          <c:x val="0.19756933508311494"/>
          <c:y val="1.388888888888895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041557305336815E-2"/>
          <c:y val="0.17751713327500776"/>
          <c:w val="0.79681192522690358"/>
          <c:h val="0.519689413823273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(Print)'!$C$572:$C$575</c:f>
              <c:strCache>
                <c:ptCount val="4"/>
                <c:pt idx="0">
                  <c:v>1) नदी – नहर में बहा देना चाहिए ।</c:v>
                </c:pt>
                <c:pt idx="1">
                  <c:v>2) खेती के लिए  पटवन में करना चाहिए ।</c:v>
                </c:pt>
                <c:pt idx="2">
                  <c:v>3) मछली पालन में करना चाहिए ।</c:v>
                </c:pt>
                <c:pt idx="3">
                  <c:v>4) हमे नहीं मालूम / कभी सोचा ही नहीं ।</c:v>
                </c:pt>
              </c:strCache>
            </c:strRef>
          </c:cat>
          <c:val>
            <c:numRef>
              <c:f>'Chart (Print)'!$D$572:$D$575</c:f>
              <c:numCache>
                <c:formatCode>0.0%</c:formatCode>
                <c:ptCount val="4"/>
                <c:pt idx="0">
                  <c:v>0.5249520153550864</c:v>
                </c:pt>
                <c:pt idx="1">
                  <c:v>0.56525911708253362</c:v>
                </c:pt>
                <c:pt idx="2">
                  <c:v>0.1890595009596929</c:v>
                </c:pt>
                <c:pt idx="3">
                  <c:v>0.11804222648752399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A-414F-B16F-6478865CF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535040"/>
        <c:axId val="88536576"/>
      </c:barChart>
      <c:catAx>
        <c:axId val="885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536576"/>
        <c:crosses val="autoZero"/>
        <c:auto val="1"/>
        <c:lblAlgn val="ctr"/>
        <c:lblOffset val="100"/>
        <c:noMultiLvlLbl val="0"/>
      </c:catAx>
      <c:valAx>
        <c:axId val="8853657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88535040"/>
        <c:crosses val="autoZero"/>
        <c:crossBetween val="between"/>
        <c:majorUnit val="0.2"/>
      </c:valAx>
    </c:plotArea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'Chart (Print)'!$C$827</c:f>
          <c:strCache>
            <c:ptCount val="1"/>
            <c:pt idx="0">
              <c:v>निवासी (वार्ड) सभा में भाग लेना {N = 1042}</c:v>
            </c:pt>
          </c:strCache>
        </c:strRef>
      </c:tx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89501312335974E-2"/>
          <c:y val="0.12916666666666668"/>
          <c:w val="0.49766666666666726"/>
          <c:h val="0.82944444444444465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(Print)'!$C$829:$C$833</c:f>
              <c:strCache>
                <c:ptCount val="5"/>
                <c:pt idx="0">
                  <c:v>1) हाँ, जब भी होता है।</c:v>
                </c:pt>
                <c:pt idx="1">
                  <c:v>2) हाँ, कभी कभी।</c:v>
                </c:pt>
                <c:pt idx="2">
                  <c:v>3) नहीं, वार्ड सभा होता ही नही है।</c:v>
                </c:pt>
                <c:pt idx="3">
                  <c:v>4) नहीं, वार्ड सभा होता है पर भाग नही लेते है।</c:v>
                </c:pt>
                <c:pt idx="4">
                  <c:v>5) नहीं, पता ही नही चलता है कि कब वार्ड सभा होता है।</c:v>
                </c:pt>
              </c:strCache>
            </c:strRef>
          </c:cat>
          <c:val>
            <c:numRef>
              <c:f>'Chart (Print)'!$D$829:$D$833</c:f>
              <c:numCache>
                <c:formatCode>General</c:formatCode>
                <c:ptCount val="5"/>
                <c:pt idx="0">
                  <c:v>97</c:v>
                </c:pt>
                <c:pt idx="1">
                  <c:v>234</c:v>
                </c:pt>
                <c:pt idx="2">
                  <c:v>339</c:v>
                </c:pt>
                <c:pt idx="3">
                  <c:v>143</c:v>
                </c:pt>
                <c:pt idx="4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B-486C-8069-1F68DC4EC3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88681102362207"/>
          <c:y val="0.16713254593175833"/>
          <c:w val="0.34446522309711286"/>
          <c:h val="0.7720312044327805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i-IN" sz="1200"/>
              <a:t>वार्ड सभा में लोगों की भागीदारी और </a:t>
            </a:r>
            <a:r>
              <a:rPr lang="hi-IN" sz="1200" b="1" i="0" u="none" strike="noStrike" baseline="0"/>
              <a:t>समाज का प्रयास (स्वच्छता)</a:t>
            </a:r>
            <a:endParaRPr lang="en-US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073653734975177E-2"/>
          <c:y val="0.13053892215568863"/>
          <c:w val="0.76526632043334997"/>
          <c:h val="0.60637370927436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(Print)'!$D$958</c:f>
              <c:strCache>
                <c:ptCount val="1"/>
                <c:pt idx="0">
                  <c:v>1) सफाई अभियान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(Print)'!$C$959:$C$963</c:f>
              <c:strCache>
                <c:ptCount val="5"/>
                <c:pt idx="0">
                  <c:v>1) हाँ, जब भी होता है। {N = 97}</c:v>
                </c:pt>
                <c:pt idx="1">
                  <c:v>2) हाँ, कभी कभी। {N = 234}</c:v>
                </c:pt>
                <c:pt idx="2">
                  <c:v>3) नहीं, वार्ड सभा होता ही नही है। {N = 339}</c:v>
                </c:pt>
                <c:pt idx="3">
                  <c:v>4) नहीं, वार्ड सभा होता है पर भाग नही लेते है। {N = 143}</c:v>
                </c:pt>
                <c:pt idx="4">
                  <c:v>5) नहीं, पता ही नही चलता है कि कब वार्ड सभा होता है। {N = 229}</c:v>
                </c:pt>
              </c:strCache>
            </c:strRef>
          </c:cat>
          <c:val>
            <c:numRef>
              <c:f>'Chart (Print)'!$D$959:$D$963</c:f>
              <c:numCache>
                <c:formatCode>0.0%</c:formatCode>
                <c:ptCount val="5"/>
                <c:pt idx="0">
                  <c:v>0.73195876288659789</c:v>
                </c:pt>
                <c:pt idx="1">
                  <c:v>0.3504273504273504</c:v>
                </c:pt>
                <c:pt idx="2">
                  <c:v>0.25958702064896755</c:v>
                </c:pt>
                <c:pt idx="3">
                  <c:v>0.33566433566433568</c:v>
                </c:pt>
                <c:pt idx="4">
                  <c:v>0.18340611353711792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F-4F32-A77E-AE93CEAAC396}"/>
            </c:ext>
          </c:extLst>
        </c:ser>
        <c:ser>
          <c:idx val="1"/>
          <c:order val="1"/>
          <c:tx>
            <c:strRef>
              <c:f>'Chart (Print)'!$E$958</c:f>
              <c:strCache>
                <c:ptCount val="1"/>
                <c:pt idx="0">
                  <c:v>2) जागरूकता अभियान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(Print)'!$C$959:$C$963</c:f>
              <c:strCache>
                <c:ptCount val="5"/>
                <c:pt idx="0">
                  <c:v>1) हाँ, जब भी होता है। {N = 97}</c:v>
                </c:pt>
                <c:pt idx="1">
                  <c:v>2) हाँ, कभी कभी। {N = 234}</c:v>
                </c:pt>
                <c:pt idx="2">
                  <c:v>3) नहीं, वार्ड सभा होता ही नही है। {N = 339}</c:v>
                </c:pt>
                <c:pt idx="3">
                  <c:v>4) नहीं, वार्ड सभा होता है पर भाग नही लेते है। {N = 143}</c:v>
                </c:pt>
                <c:pt idx="4">
                  <c:v>5) नहीं, पता ही नही चलता है कि कब वार्ड सभा होता है। {N = 229}</c:v>
                </c:pt>
              </c:strCache>
            </c:strRef>
          </c:cat>
          <c:val>
            <c:numRef>
              <c:f>'Chart (Print)'!$E$959:$E$963</c:f>
              <c:numCache>
                <c:formatCode>0.0%</c:formatCode>
                <c:ptCount val="5"/>
                <c:pt idx="0">
                  <c:v>0.5670103092783505</c:v>
                </c:pt>
                <c:pt idx="1">
                  <c:v>0.20085470085470086</c:v>
                </c:pt>
                <c:pt idx="2">
                  <c:v>0.22713864306784662</c:v>
                </c:pt>
                <c:pt idx="3">
                  <c:v>0.2937062937062937</c:v>
                </c:pt>
                <c:pt idx="4">
                  <c:v>0.14410480349344978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F-4F32-A77E-AE93CEAAC396}"/>
            </c:ext>
          </c:extLst>
        </c:ser>
        <c:ser>
          <c:idx val="2"/>
          <c:order val="2"/>
          <c:tx>
            <c:strRef>
              <c:f>'Chart (Print)'!$F$958</c:f>
              <c:strCache>
                <c:ptCount val="1"/>
                <c:pt idx="0">
                  <c:v>3) नाली सफाई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(Print)'!$C$959:$C$963</c:f>
              <c:strCache>
                <c:ptCount val="5"/>
                <c:pt idx="0">
                  <c:v>1) हाँ, जब भी होता है। {N = 97}</c:v>
                </c:pt>
                <c:pt idx="1">
                  <c:v>2) हाँ, कभी कभी। {N = 234}</c:v>
                </c:pt>
                <c:pt idx="2">
                  <c:v>3) नहीं, वार्ड सभा होता ही नही है। {N = 339}</c:v>
                </c:pt>
                <c:pt idx="3">
                  <c:v>4) नहीं, वार्ड सभा होता है पर भाग नही लेते है। {N = 143}</c:v>
                </c:pt>
                <c:pt idx="4">
                  <c:v>5) नहीं, पता ही नही चलता है कि कब वार्ड सभा होता है। {N = 229}</c:v>
                </c:pt>
              </c:strCache>
            </c:strRef>
          </c:cat>
          <c:val>
            <c:numRef>
              <c:f>'Chart (Print)'!$F$959:$F$963</c:f>
              <c:numCache>
                <c:formatCode>0.0%</c:formatCode>
                <c:ptCount val="5"/>
                <c:pt idx="0">
                  <c:v>0.39175257731958762</c:v>
                </c:pt>
                <c:pt idx="1">
                  <c:v>0.28632478632478631</c:v>
                </c:pt>
                <c:pt idx="2">
                  <c:v>0.21828908554572271</c:v>
                </c:pt>
                <c:pt idx="3">
                  <c:v>0.25874125874125875</c:v>
                </c:pt>
                <c:pt idx="4">
                  <c:v>6.9868995633187769E-2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F-4F32-A77E-AE93CEAAC396}"/>
            </c:ext>
          </c:extLst>
        </c:ser>
        <c:ser>
          <c:idx val="3"/>
          <c:order val="3"/>
          <c:tx>
            <c:strRef>
              <c:f>'Chart (Print)'!$G$958</c:f>
              <c:strCache>
                <c:ptCount val="1"/>
                <c:pt idx="0">
                  <c:v>4) गली में झाड़ू देना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(Print)'!$C$959:$C$963</c:f>
              <c:strCache>
                <c:ptCount val="5"/>
                <c:pt idx="0">
                  <c:v>1) हाँ, जब भी होता है। {N = 97}</c:v>
                </c:pt>
                <c:pt idx="1">
                  <c:v>2) हाँ, कभी कभी। {N = 234}</c:v>
                </c:pt>
                <c:pt idx="2">
                  <c:v>3) नहीं, वार्ड सभा होता ही नही है। {N = 339}</c:v>
                </c:pt>
                <c:pt idx="3">
                  <c:v>4) नहीं, वार्ड सभा होता है पर भाग नही लेते है। {N = 143}</c:v>
                </c:pt>
                <c:pt idx="4">
                  <c:v>5) नहीं, पता ही नही चलता है कि कब वार्ड सभा होता है। {N = 229}</c:v>
                </c:pt>
              </c:strCache>
            </c:strRef>
          </c:cat>
          <c:val>
            <c:numRef>
              <c:f>'Chart (Print)'!$G$959:$G$963</c:f>
              <c:numCache>
                <c:formatCode>0.0%</c:formatCode>
                <c:ptCount val="5"/>
                <c:pt idx="0">
                  <c:v>0.13402061855670103</c:v>
                </c:pt>
                <c:pt idx="1">
                  <c:v>0.2606837606837607</c:v>
                </c:pt>
                <c:pt idx="2">
                  <c:v>0.20058997050147492</c:v>
                </c:pt>
                <c:pt idx="3">
                  <c:v>0.17482517482517482</c:v>
                </c:pt>
                <c:pt idx="4">
                  <c:v>3.9301310043668124E-2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1F-4F32-A77E-AE93CEAAC396}"/>
            </c:ext>
          </c:extLst>
        </c:ser>
        <c:ser>
          <c:idx val="4"/>
          <c:order val="4"/>
          <c:tx>
            <c:strRef>
              <c:f>'Chart (Print)'!$H$958</c:f>
              <c:strCache>
                <c:ptCount val="1"/>
                <c:pt idx="0">
                  <c:v>5) जहाँ तहां कूड़ा फेकने से मना करना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(Print)'!$C$959:$C$963</c:f>
              <c:strCache>
                <c:ptCount val="5"/>
                <c:pt idx="0">
                  <c:v>1) हाँ, जब भी होता है। {N = 97}</c:v>
                </c:pt>
                <c:pt idx="1">
                  <c:v>2) हाँ, कभी कभी। {N = 234}</c:v>
                </c:pt>
                <c:pt idx="2">
                  <c:v>3) नहीं, वार्ड सभा होता ही नही है। {N = 339}</c:v>
                </c:pt>
                <c:pt idx="3">
                  <c:v>4) नहीं, वार्ड सभा होता है पर भाग नही लेते है। {N = 143}</c:v>
                </c:pt>
                <c:pt idx="4">
                  <c:v>5) नहीं, पता ही नही चलता है कि कब वार्ड सभा होता है। {N = 229}</c:v>
                </c:pt>
              </c:strCache>
            </c:strRef>
          </c:cat>
          <c:val>
            <c:numRef>
              <c:f>'Chart (Print)'!$H$959:$H$963</c:f>
              <c:numCache>
                <c:formatCode>0.0%</c:formatCode>
                <c:ptCount val="5"/>
                <c:pt idx="0">
                  <c:v>0.24742268041237114</c:v>
                </c:pt>
                <c:pt idx="1">
                  <c:v>0.24358974358974358</c:v>
                </c:pt>
                <c:pt idx="2">
                  <c:v>0.21238938053097345</c:v>
                </c:pt>
                <c:pt idx="3">
                  <c:v>0.1048951048951049</c:v>
                </c:pt>
                <c:pt idx="4">
                  <c:v>6.5502183406113537E-2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1F-4F32-A77E-AE93CEAAC396}"/>
            </c:ext>
          </c:extLst>
        </c:ser>
        <c:ser>
          <c:idx val="5"/>
          <c:order val="5"/>
          <c:tx>
            <c:strRef>
              <c:f>'Chart (Print)'!$I$958</c:f>
              <c:strCache>
                <c:ptCount val="1"/>
                <c:pt idx="0">
                  <c:v>6) कूड़ा दान की व्यवस्था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(Print)'!$C$959:$C$963</c:f>
              <c:strCache>
                <c:ptCount val="5"/>
                <c:pt idx="0">
                  <c:v>1) हाँ, जब भी होता है। {N = 97}</c:v>
                </c:pt>
                <c:pt idx="1">
                  <c:v>2) हाँ, कभी कभी। {N = 234}</c:v>
                </c:pt>
                <c:pt idx="2">
                  <c:v>3) नहीं, वार्ड सभा होता ही नही है। {N = 339}</c:v>
                </c:pt>
                <c:pt idx="3">
                  <c:v>4) नहीं, वार्ड सभा होता है पर भाग नही लेते है। {N = 143}</c:v>
                </c:pt>
                <c:pt idx="4">
                  <c:v>5) नहीं, पता ही नही चलता है कि कब वार्ड सभा होता है। {N = 229}</c:v>
                </c:pt>
              </c:strCache>
            </c:strRef>
          </c:cat>
          <c:val>
            <c:numRef>
              <c:f>'Chart (Print)'!$I$959:$I$963</c:f>
              <c:numCache>
                <c:formatCode>0.0%</c:formatCode>
                <c:ptCount val="5"/>
                <c:pt idx="0">
                  <c:v>0.14432989690721648</c:v>
                </c:pt>
                <c:pt idx="1">
                  <c:v>4.7008547008547008E-2</c:v>
                </c:pt>
                <c:pt idx="2">
                  <c:v>5.3097345132743362E-2</c:v>
                </c:pt>
                <c:pt idx="3">
                  <c:v>0.17482517482517482</c:v>
                </c:pt>
                <c:pt idx="4">
                  <c:v>2.1834061135371178E-2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1F-4F32-A77E-AE93CEAAC396}"/>
            </c:ext>
          </c:extLst>
        </c:ser>
        <c:ser>
          <c:idx val="6"/>
          <c:order val="6"/>
          <c:tx>
            <c:strRef>
              <c:f>'Chart (Print)'!$J$958</c:f>
              <c:strCache>
                <c:ptCount val="1"/>
                <c:pt idx="0">
                  <c:v>7) कोई कार्य नहीं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(Print)'!$C$959:$C$963</c:f>
              <c:strCache>
                <c:ptCount val="5"/>
                <c:pt idx="0">
                  <c:v>1) हाँ, जब भी होता है। {N = 97}</c:v>
                </c:pt>
                <c:pt idx="1">
                  <c:v>2) हाँ, कभी कभी। {N = 234}</c:v>
                </c:pt>
                <c:pt idx="2">
                  <c:v>3) नहीं, वार्ड सभा होता ही नही है। {N = 339}</c:v>
                </c:pt>
                <c:pt idx="3">
                  <c:v>4) नहीं, वार्ड सभा होता है पर भाग नही लेते है। {N = 143}</c:v>
                </c:pt>
                <c:pt idx="4">
                  <c:v>5) नहीं, पता ही नही चलता है कि कब वार्ड सभा होता है। {N = 229}</c:v>
                </c:pt>
              </c:strCache>
            </c:strRef>
          </c:cat>
          <c:val>
            <c:numRef>
              <c:f>'Chart (Print)'!$J$959:$J$963</c:f>
              <c:numCache>
                <c:formatCode>0.0%</c:formatCode>
                <c:ptCount val="5"/>
                <c:pt idx="0">
                  <c:v>9.2783505154639179E-2</c:v>
                </c:pt>
                <c:pt idx="1">
                  <c:v>0.5</c:v>
                </c:pt>
                <c:pt idx="2">
                  <c:v>0.59292035398230092</c:v>
                </c:pt>
                <c:pt idx="3">
                  <c:v>0.33566433566433568</c:v>
                </c:pt>
                <c:pt idx="4">
                  <c:v>0.72489082969432317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1F-4F32-A77E-AE93CEAAC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994944"/>
        <c:axId val="86996480"/>
      </c:barChart>
      <c:catAx>
        <c:axId val="8699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6996480"/>
        <c:crosses val="autoZero"/>
        <c:auto val="1"/>
        <c:lblAlgn val="ctr"/>
        <c:lblOffset val="100"/>
        <c:noMultiLvlLbl val="0"/>
      </c:catAx>
      <c:valAx>
        <c:axId val="869964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699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2723690022462"/>
          <c:y val="0.30652238829427908"/>
          <c:w val="0.20441425481419925"/>
          <c:h val="0.46076363422481531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i-IN" dirty="0"/>
              <a:t>घरों में चालू हालत में शौचालय</a:t>
            </a:r>
            <a:r>
              <a:rPr lang="en-IN" dirty="0"/>
              <a:t> (N = 1042)</a:t>
            </a:r>
            <a:endParaRPr lang="hi-IN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78405502515519"/>
          <c:y val="0.17980812053107079"/>
          <c:w val="0.46154073724341432"/>
          <c:h val="0.758782447809549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DF-4120-BEBF-C130B7FA618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DF-4120-BEBF-C130B7FA618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EDF-4120-BEBF-C130B7FA6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(Print)'!$D$40:$E$40</c:f>
              <c:strCache>
                <c:ptCount val="2"/>
                <c:pt idx="0">
                  <c:v>हाँ</c:v>
                </c:pt>
                <c:pt idx="1">
                  <c:v>नहीं</c:v>
                </c:pt>
              </c:strCache>
            </c:strRef>
          </c:cat>
          <c:val>
            <c:numRef>
              <c:f>'Chart (Print)'!$D$41:$E$41</c:f>
              <c:numCache>
                <c:formatCode>General</c:formatCode>
                <c:ptCount val="2"/>
                <c:pt idx="0">
                  <c:v>700</c:v>
                </c:pt>
                <c:pt idx="1">
                  <c:v>342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1EDF-4120-BEBF-C130B7FA6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i-IN" dirty="0"/>
              <a:t>घरों में चालू हालत में </a:t>
            </a:r>
            <a:r>
              <a:rPr lang="hi-IN"/>
              <a:t>शौचालय है</a:t>
            </a:r>
            <a:r>
              <a:rPr lang="en-IN"/>
              <a:t> </a:t>
            </a:r>
            <a:r>
              <a:rPr lang="hi-IN" dirty="0"/>
              <a:t>और घर में कमरे</a:t>
            </a:r>
          </a:p>
        </c:rich>
      </c:tx>
      <c:layout>
        <c:manualLayout>
          <c:xMode val="edge"/>
          <c:yMode val="edge"/>
          <c:x val="8.8221178235073888E-2"/>
          <c:y val="1.8779342723004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82E-2"/>
          <c:y val="0.21317770268105307"/>
          <c:w val="0.93888888888889166"/>
          <c:h val="0.559599432944889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'Chart (Print)'!$D$139</c:f>
              <c:strCache>
                <c:ptCount val="1"/>
                <c:pt idx="0">
                  <c:v>हाँ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(Print)'!$C$140:$C$143</c:f>
              <c:strCache>
                <c:ptCount val="4"/>
                <c:pt idx="0">
                  <c:v>एक कमरे का घर {N = 210}</c:v>
                </c:pt>
                <c:pt idx="1">
                  <c:v>दो कमरे का घर {N = 354}</c:v>
                </c:pt>
                <c:pt idx="2">
                  <c:v>तीन या ज्यादा कमरे का घर {N = 478}</c:v>
                </c:pt>
                <c:pt idx="3">
                  <c:v>सभी {N = 1042}</c:v>
                </c:pt>
              </c:strCache>
            </c:strRef>
          </c:cat>
          <c:val>
            <c:numRef>
              <c:f>'Chart (Print)'!$D$140:$D$143</c:f>
              <c:numCache>
                <c:formatCode>0.0%</c:formatCode>
                <c:ptCount val="4"/>
                <c:pt idx="0">
                  <c:v>0.45714285714285713</c:v>
                </c:pt>
                <c:pt idx="1">
                  <c:v>0.5423728813559322</c:v>
                </c:pt>
                <c:pt idx="2">
                  <c:v>0.86192468619246865</c:v>
                </c:pt>
                <c:pt idx="3">
                  <c:v>0.67178502879078694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8-4EED-838E-9EB5BBBFB6A4}"/>
            </c:ext>
          </c:extLst>
        </c:ser>
        <c:ser>
          <c:idx val="1"/>
          <c:order val="1"/>
          <c:tx>
            <c:strRef>
              <c:f>'Chart (Print)'!$E$139</c:f>
              <c:strCache>
                <c:ptCount val="1"/>
                <c:pt idx="0">
                  <c:v>नहीं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(Print)'!$C$140:$C$143</c:f>
              <c:strCache>
                <c:ptCount val="4"/>
                <c:pt idx="0">
                  <c:v>एक कमरे का घर {N = 210}</c:v>
                </c:pt>
                <c:pt idx="1">
                  <c:v>दो कमरे का घर {N = 354}</c:v>
                </c:pt>
                <c:pt idx="2">
                  <c:v>तीन या ज्यादा कमरे का घर {N = 478}</c:v>
                </c:pt>
                <c:pt idx="3">
                  <c:v>सभी {N = 1042}</c:v>
                </c:pt>
              </c:strCache>
            </c:strRef>
          </c:cat>
          <c:val>
            <c:numRef>
              <c:f>'Chart (Print)'!$E$140:$E$143</c:f>
              <c:numCache>
                <c:formatCode>0.0%</c:formatCode>
                <c:ptCount val="4"/>
                <c:pt idx="0">
                  <c:v>0.54285714285714282</c:v>
                </c:pt>
                <c:pt idx="1">
                  <c:v>0.4576271186440678</c:v>
                </c:pt>
                <c:pt idx="2">
                  <c:v>0.13807531380753138</c:v>
                </c:pt>
                <c:pt idx="3">
                  <c:v>0.32821497120921306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8-4EED-838E-9EB5BBBFB6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6337792"/>
        <c:axId val="86347776"/>
      </c:barChart>
      <c:catAx>
        <c:axId val="8633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6347776"/>
        <c:crosses val="autoZero"/>
        <c:auto val="1"/>
        <c:lblAlgn val="ctr"/>
        <c:lblOffset val="100"/>
        <c:noMultiLvlLbl val="0"/>
      </c:catAx>
      <c:valAx>
        <c:axId val="863477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6337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1917267694479523"/>
          <c:y val="0"/>
          <c:w val="0.12448471299297298"/>
          <c:h val="0.22312648197996737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'Chart (Print)'!$C$207</c:f>
          <c:strCache>
            <c:ptCount val="1"/>
            <c:pt idx="0">
              <c:v>उत्तरदाता का विचार - कितने पुरुष खुले में शौच जाते है। [N = 1042]</c:v>
            </c:pt>
          </c:strCache>
        </c:strRef>
      </c:tx>
      <c:overlay val="0"/>
      <c:txPr>
        <a:bodyPr/>
        <a:lstStyle/>
        <a:p>
          <a:pPr>
            <a:defRPr sz="105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AB8D-4126-9BB7-BC62AC8E758D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B8D-4126-9BB7-BC62AC8E758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B8D-4126-9BB7-BC62AC8E758D}"/>
              </c:ext>
            </c:extLst>
          </c:dPt>
          <c:dLbls>
            <c:dLbl>
              <c:idx val="0"/>
              <c:layout>
                <c:manualLayout>
                  <c:x val="0.21642587653865883"/>
                  <c:y val="6.98576972833120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8D-4126-9BB7-BC62AC8E758D}"/>
                </c:ext>
              </c:extLst>
            </c:dLbl>
            <c:dLbl>
              <c:idx val="1"/>
              <c:layout>
                <c:manualLayout>
                  <c:x val="4.8635948448865436E-2"/>
                  <c:y val="7.3863501201322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D-4126-9BB7-BC62AC8E758D}"/>
                </c:ext>
              </c:extLst>
            </c:dLbl>
            <c:dLbl>
              <c:idx val="2"/>
              <c:layout>
                <c:manualLayout>
                  <c:x val="5.7264295497614026E-2"/>
                  <c:y val="-9.9033584643871638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8D-4126-9BB7-BC62AC8E758D}"/>
                </c:ext>
              </c:extLst>
            </c:dLbl>
            <c:dLbl>
              <c:idx val="3"/>
              <c:layout>
                <c:manualLayout>
                  <c:x val="-4.3108536073126334E-2"/>
                  <c:y val="-2.0604229607250796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8D-4126-9BB7-BC62AC8E758D}"/>
                </c:ext>
              </c:extLst>
            </c:dLbl>
            <c:dLbl>
              <c:idx val="4"/>
              <c:layout>
                <c:manualLayout>
                  <c:x val="-0.21200748087658869"/>
                  <c:y val="0.279571777665723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8D-4126-9BB7-BC62AC8E758D}"/>
                </c:ext>
              </c:extLst>
            </c:dLbl>
            <c:dLbl>
              <c:idx val="5"/>
              <c:layout>
                <c:manualLayout>
                  <c:x val="-0.2624822079799925"/>
                  <c:y val="3.7867690469255484E-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80163254215789"/>
                      <c:h val="0.188730609983156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B8D-4126-9BB7-BC62AC8E75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(Print)'!$C$209:$C$214</c:f>
              <c:strCache>
                <c:ptCount val="6"/>
                <c:pt idx="0">
                  <c:v>1) लगभग सभी</c:v>
                </c:pt>
                <c:pt idx="1">
                  <c:v>2) लगभग आधे से ज्यादा</c:v>
                </c:pt>
                <c:pt idx="2">
                  <c:v>3) लगभग आधा</c:v>
                </c:pt>
                <c:pt idx="3">
                  <c:v>4) लगभग न के बराबर</c:v>
                </c:pt>
                <c:pt idx="4">
                  <c:v>5) लगभग एक चौथाई</c:v>
                </c:pt>
                <c:pt idx="5">
                  <c:v>6) कोई नहीं</c:v>
                </c:pt>
              </c:strCache>
            </c:strRef>
          </c:cat>
          <c:val>
            <c:numRef>
              <c:f>'Chart (Print)'!$D$209:$D$214</c:f>
              <c:numCache>
                <c:formatCode>General</c:formatCode>
                <c:ptCount val="6"/>
                <c:pt idx="0">
                  <c:v>144</c:v>
                </c:pt>
                <c:pt idx="1">
                  <c:v>321</c:v>
                </c:pt>
                <c:pt idx="2">
                  <c:v>164</c:v>
                </c:pt>
                <c:pt idx="3">
                  <c:v>218</c:v>
                </c:pt>
                <c:pt idx="4">
                  <c:v>175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8D-4126-9BB7-BC62AC8E75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i-IN" sz="1200" b="1" i="0" u="none" strike="noStrike" baseline="0" dirty="0" err="1">
                <a:effectLst/>
              </a:rPr>
              <a:t>उत्‍तरदाता</a:t>
            </a:r>
            <a:r>
              <a:rPr lang="hi-IN" sz="1200" b="1" i="0" u="none" strike="noStrike" baseline="0" dirty="0">
                <a:effectLst/>
              </a:rPr>
              <a:t> का विचार : </a:t>
            </a:r>
            <a:r>
              <a:rPr lang="hi-IN" dirty="0"/>
              <a:t>खुले में फैला मल घर में वापस आने का माध्यम {</a:t>
            </a:r>
            <a:r>
              <a:rPr lang="en-IN" dirty="0"/>
              <a:t>N = 1042}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C840-43E4-A142-8BEED2BE8AA6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C840-43E4-A142-8BEED2BE8AA6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5-C840-43E4-A142-8BEED2BE8AA6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7-C840-43E4-A142-8BEED2BE8AA6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9-C840-43E4-A142-8BEED2BE8AA6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B-C840-43E4-A142-8BEED2BE8AA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(Print)'!$C$453:$C$458</c:f>
              <c:strCache>
                <c:ptCount val="6"/>
                <c:pt idx="0">
                  <c:v>1) मक्खी के द्वारा</c:v>
                </c:pt>
                <c:pt idx="1">
                  <c:v>2) जानवर के खुर से</c:v>
                </c:pt>
                <c:pt idx="2">
                  <c:v>3) गाड़ी के चक्के से</c:v>
                </c:pt>
                <c:pt idx="3">
                  <c:v>4) इनसानों के चप्पल / जूता से</c:v>
                </c:pt>
                <c:pt idx="4">
                  <c:v>5) हमारे घर में मल वापस नहीं आता है</c:v>
                </c:pt>
                <c:pt idx="5">
                  <c:v>6) कभी सोचा ही नहीं / कह नहीं सकते</c:v>
                </c:pt>
              </c:strCache>
            </c:strRef>
          </c:cat>
          <c:val>
            <c:numRef>
              <c:f>'Chart (Print)'!$D$453:$D$458</c:f>
              <c:numCache>
                <c:formatCode>0.0%</c:formatCode>
                <c:ptCount val="6"/>
                <c:pt idx="0">
                  <c:v>0.8262955854126679</c:v>
                </c:pt>
                <c:pt idx="1">
                  <c:v>0.69481765834932818</c:v>
                </c:pt>
                <c:pt idx="2">
                  <c:v>0.59980806142034548</c:v>
                </c:pt>
                <c:pt idx="3">
                  <c:v>0.50095969289827258</c:v>
                </c:pt>
                <c:pt idx="4">
                  <c:v>4.9904030710172742E-2</c:v>
                </c:pt>
                <c:pt idx="5">
                  <c:v>3.8387715930902108E-2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40-43E4-A142-8BEED2BE8A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318720"/>
        <c:axId val="88320256"/>
      </c:barChart>
      <c:catAx>
        <c:axId val="8831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320256"/>
        <c:crosses val="autoZero"/>
        <c:auto val="1"/>
        <c:lblAlgn val="ctr"/>
        <c:lblOffset val="100"/>
        <c:noMultiLvlLbl val="0"/>
      </c:catAx>
      <c:valAx>
        <c:axId val="883202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8318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7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i-IN" dirty="0"/>
              <a:t>पिछले एक सप्ताह में शौचालय का उपयोग</a:t>
            </a:r>
            <a:r>
              <a:rPr lang="en-IN" dirty="0"/>
              <a:t> </a:t>
            </a:r>
            <a:r>
              <a:rPr lang="hi-IN" dirty="0"/>
              <a:t>यदि घरों में </a:t>
            </a:r>
            <a:r>
              <a:rPr lang="hi-IN"/>
              <a:t>शौचालय है </a:t>
            </a:r>
            <a:r>
              <a:rPr lang="en-IN" dirty="0"/>
              <a:t>(N = 700)</a:t>
            </a:r>
            <a:endParaRPr lang="hi-IN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700048152895621"/>
          <c:y val="0.17908281565306847"/>
          <c:w val="0.40225247037918732"/>
          <c:h val="0.78226987958163519"/>
        </c:manualLayout>
      </c:layout>
      <c:pieChart>
        <c:varyColors val="1"/>
        <c:ser>
          <c:idx val="0"/>
          <c:order val="0"/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F16-4A02-9AAF-7A928594AF49}"/>
              </c:ext>
            </c:extLst>
          </c:dPt>
          <c:dLbls>
            <c:dLbl>
              <c:idx val="0"/>
              <c:layout>
                <c:manualLayout>
                  <c:x val="0.10367551278312433"/>
                  <c:y val="0.1067924697794644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16-4A02-9AAF-7A928594AF4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(Print)'!$C$245:$C$248</c:f>
              <c:strCache>
                <c:ptCount val="4"/>
                <c:pt idx="0">
                  <c:v>1) एक भी दिन नहीं</c:v>
                </c:pt>
                <c:pt idx="1">
                  <c:v>2) 1 से 3 दिन</c:v>
                </c:pt>
                <c:pt idx="2">
                  <c:v>3) 4 से 6 दिन</c:v>
                </c:pt>
                <c:pt idx="3">
                  <c:v>4) सातो दिन</c:v>
                </c:pt>
              </c:strCache>
            </c:strRef>
          </c:cat>
          <c:val>
            <c:numRef>
              <c:f>'Chart (Print)'!$D$245:$D$248</c:f>
              <c:numCache>
                <c:formatCode>General</c:formatCode>
                <c:ptCount val="4"/>
                <c:pt idx="0">
                  <c:v>23</c:v>
                </c:pt>
                <c:pt idx="1">
                  <c:v>65</c:v>
                </c:pt>
                <c:pt idx="2">
                  <c:v>68</c:v>
                </c:pt>
                <c:pt idx="3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6-4A02-9AAF-7A928594AF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1"/>
          <a:lstStyle/>
          <a:p>
            <a:pPr>
              <a:defRPr sz="1200"/>
            </a:pPr>
            <a:r>
              <a:rPr lang="hi-IN" dirty="0" err="1"/>
              <a:t>उत्‍तरदाता</a:t>
            </a:r>
            <a:r>
              <a:rPr lang="hi-IN" dirty="0"/>
              <a:t> का विचार : सबसे ज्यादा स्वच्छ शौचालय या शौच सुविधा (घरों में शौचालय के प्रकार के अनुसार)</a:t>
            </a:r>
          </a:p>
        </c:rich>
      </c:tx>
      <c:layout>
        <c:manualLayout>
          <c:xMode val="edge"/>
          <c:yMode val="edge"/>
          <c:x val="0.20692784325764088"/>
          <c:y val="1.84544394561923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916662907371592E-2"/>
          <c:y val="0.13615429793288408"/>
          <c:w val="0.72618618828588455"/>
          <c:h val="0.70399801737517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'Chart (Print)'!$D$376</c:f>
              <c:strCache>
                <c:ptCount val="1"/>
                <c:pt idx="0">
                  <c:v>1) सेप्टिक टैंक शौचालय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(Print)'!$C$377:$C$382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(Print)'!$D$377:$D$382</c:f>
              <c:numCache>
                <c:formatCode>0.0%</c:formatCode>
                <c:ptCount val="6"/>
                <c:pt idx="0">
                  <c:v>0.94761904761904758</c:v>
                </c:pt>
                <c:pt idx="1">
                  <c:v>0.71014492753623193</c:v>
                </c:pt>
                <c:pt idx="2">
                  <c:v>0.55789473684210522</c:v>
                </c:pt>
                <c:pt idx="3">
                  <c:v>0.2978723404255319</c:v>
                </c:pt>
                <c:pt idx="4">
                  <c:v>0.5935672514619883</c:v>
                </c:pt>
                <c:pt idx="5">
                  <c:v>0.73512476007677541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0-43AE-90C8-B6A1D2D60BAB}"/>
            </c:ext>
          </c:extLst>
        </c:ser>
        <c:ser>
          <c:idx val="1"/>
          <c:order val="1"/>
          <c:tx>
            <c:strRef>
              <c:f>'Chart (Print)'!$E$376</c:f>
              <c:strCache>
                <c:ptCount val="1"/>
                <c:pt idx="0">
                  <c:v>2) टू-पिट शौचालय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(Print)'!$C$377:$C$382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(Print)'!$E$377:$E$382</c:f>
              <c:numCache>
                <c:formatCode>0.0%</c:formatCode>
                <c:ptCount val="6"/>
                <c:pt idx="0">
                  <c:v>1.9047619047619049E-2</c:v>
                </c:pt>
                <c:pt idx="1">
                  <c:v>0.18840579710144928</c:v>
                </c:pt>
                <c:pt idx="2">
                  <c:v>0.3473684210526316</c:v>
                </c:pt>
                <c:pt idx="3">
                  <c:v>0.1702127659574468</c:v>
                </c:pt>
                <c:pt idx="4">
                  <c:v>2.3391812865497075E-2</c:v>
                </c:pt>
                <c:pt idx="5">
                  <c:v>7.9654510556621885E-2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0-43AE-90C8-B6A1D2D60BAB}"/>
            </c:ext>
          </c:extLst>
        </c:ser>
        <c:ser>
          <c:idx val="2"/>
          <c:order val="2"/>
          <c:tx>
            <c:strRef>
              <c:f>'Chart (Print)'!$F$376</c:f>
              <c:strCache>
                <c:ptCount val="1"/>
                <c:pt idx="0">
                  <c:v>3) खुले में दूर खेत में शौच करना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(Print)'!$C$377:$C$382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(Print)'!$F$377:$F$382</c:f>
              <c:numCache>
                <c:formatCode>0.0%</c:formatCode>
                <c:ptCount val="6"/>
                <c:pt idx="0">
                  <c:v>7.1428571428571426E-3</c:v>
                </c:pt>
                <c:pt idx="1">
                  <c:v>7.9710144927536225E-2</c:v>
                </c:pt>
                <c:pt idx="2">
                  <c:v>3.1578947368421054E-2</c:v>
                </c:pt>
                <c:pt idx="3">
                  <c:v>0.1276595744680851</c:v>
                </c:pt>
                <c:pt idx="4">
                  <c:v>0.14912280701754385</c:v>
                </c:pt>
                <c:pt idx="5">
                  <c:v>7.1017274472168906E-2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0-43AE-90C8-B6A1D2D60BAB}"/>
            </c:ext>
          </c:extLst>
        </c:ser>
        <c:ser>
          <c:idx val="3"/>
          <c:order val="3"/>
          <c:tx>
            <c:strRef>
              <c:f>'Chart (Print)'!$G$376</c:f>
              <c:strCache>
                <c:ptCount val="1"/>
                <c:pt idx="0">
                  <c:v>5) मालूम नहीं / कभी सोचा ही नहीं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(Print)'!$C$377:$C$382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(Print)'!$G$377:$G$382</c:f>
              <c:numCache>
                <c:formatCode>0.0%</c:formatCode>
                <c:ptCount val="6"/>
                <c:pt idx="0">
                  <c:v>2.6190476190476191E-2</c:v>
                </c:pt>
                <c:pt idx="1">
                  <c:v>2.1739130434782608E-2</c:v>
                </c:pt>
                <c:pt idx="2">
                  <c:v>6.3157894736842107E-2</c:v>
                </c:pt>
                <c:pt idx="3">
                  <c:v>0.40425531914893614</c:v>
                </c:pt>
                <c:pt idx="4">
                  <c:v>0.23391812865497075</c:v>
                </c:pt>
                <c:pt idx="5">
                  <c:v>0.11420345489443379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D0-43AE-90C8-B6A1D2D60B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6676608"/>
        <c:axId val="86678144"/>
      </c:barChart>
      <c:catAx>
        <c:axId val="8667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900"/>
            </a:pPr>
            <a:endParaRPr lang="en-US"/>
          </a:p>
        </c:txPr>
        <c:crossAx val="86678144"/>
        <c:crosses val="autoZero"/>
        <c:auto val="1"/>
        <c:lblAlgn val="ctr"/>
        <c:lblOffset val="100"/>
        <c:noMultiLvlLbl val="0"/>
      </c:catAx>
      <c:valAx>
        <c:axId val="86678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667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16767977267207"/>
          <c:y val="0.20001645858781356"/>
          <c:w val="0.20415736291702621"/>
          <c:h val="0.7123789070968902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i-IN" dirty="0"/>
              <a:t>घरों में शौचालय की सुविधा</a:t>
            </a:r>
            <a:r>
              <a:rPr lang="en-IN" dirty="0"/>
              <a:t> (N = 1042)</a:t>
            </a:r>
            <a:endParaRPr lang="hi-IN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287659852449355"/>
          <c:y val="0.42259516170764211"/>
          <c:w val="0.41123516947961802"/>
          <c:h val="0.81375772943636249"/>
        </c:manualLayout>
      </c:layout>
      <c:pieChart>
        <c:varyColors val="1"/>
        <c:ser>
          <c:idx val="0"/>
          <c:order val="0"/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0EB-4F96-B68F-0E76A821EFE3}"/>
              </c:ext>
            </c:extLst>
          </c:dPt>
          <c:dLbls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0EB-4F96-B68F-0E76A821EF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'Chart (Print)'!$C$52:$C$56</c:f>
              <c:strCache>
                <c:ptCount val="5"/>
                <c:pt idx="0">
                  <c:v>1. सेप्टिक</c:v>
                </c:pt>
                <c:pt idx="1">
                  <c:v>3. शंकर बलराम</c:v>
                </c:pt>
                <c:pt idx="2">
                  <c:v>2. टू-पिट</c:v>
                </c:pt>
                <c:pt idx="3">
                  <c:v>4. संडास / वन-पिट / कच्‍चा शौचालय</c:v>
                </c:pt>
                <c:pt idx="4">
                  <c:v>शौचालय नहीं है</c:v>
                </c:pt>
              </c:strCache>
            </c:strRef>
          </c:cat>
          <c:val>
            <c:numRef>
              <c:f>'Chart (Print)'!$E$52:$E$56</c:f>
              <c:numCache>
                <c:formatCode>General</c:formatCode>
                <c:ptCount val="5"/>
                <c:pt idx="0">
                  <c:v>420</c:v>
                </c:pt>
                <c:pt idx="1">
                  <c:v>138</c:v>
                </c:pt>
                <c:pt idx="2">
                  <c:v>95</c:v>
                </c:pt>
                <c:pt idx="3">
                  <c:v>47</c:v>
                </c:pt>
                <c:pt idx="4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EB-4F96-B68F-0E76A821EF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'Chart (Print)'!$C$469</c:f>
          <c:strCache>
            <c:ptCount val="1"/>
            <c:pt idx="0">
              <c:v>उत्‍तरदाता का विचार : टू-पिट शौचालय के उपयोग में कठिनाइयाँ</c:v>
            </c:pt>
          </c:strCache>
        </c:strRef>
      </c:tx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555555555555628E-2"/>
          <c:y val="0.12878017049021609"/>
          <c:w val="0.75371567179802901"/>
          <c:h val="0.62104366637167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(Print)'!$D$470</c:f>
              <c:strCache>
                <c:ptCount val="1"/>
                <c:pt idx="0">
                  <c:v>1) बदबू देता है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(Print)'!$C$471:$C$476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(Print)'!$D$471:$D$476</c:f>
              <c:numCache>
                <c:formatCode>0.0%</c:formatCode>
                <c:ptCount val="6"/>
                <c:pt idx="0">
                  <c:v>0.69047619047619047</c:v>
                </c:pt>
                <c:pt idx="1">
                  <c:v>0.68840579710144922</c:v>
                </c:pt>
                <c:pt idx="2">
                  <c:v>0.45263157894736844</c:v>
                </c:pt>
                <c:pt idx="3">
                  <c:v>0.36170212765957449</c:v>
                </c:pt>
                <c:pt idx="4">
                  <c:v>0.52631578947368418</c:v>
                </c:pt>
                <c:pt idx="5">
                  <c:v>0.42706333973128596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3-421D-893D-A4FCCC35B387}"/>
            </c:ext>
          </c:extLst>
        </c:ser>
        <c:ser>
          <c:idx val="1"/>
          <c:order val="1"/>
          <c:tx>
            <c:strRef>
              <c:f>'Chart (Print)'!$E$470</c:f>
              <c:strCache>
                <c:ptCount val="1"/>
                <c:pt idx="0">
                  <c:v>2) बहुत जल्दी भर जाता है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(Print)'!$C$471:$C$476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(Print)'!$E$471:$E$476</c:f>
              <c:numCache>
                <c:formatCode>0.0%</c:formatCode>
                <c:ptCount val="6"/>
                <c:pt idx="0">
                  <c:v>0.70952380952380956</c:v>
                </c:pt>
                <c:pt idx="1">
                  <c:v>0.57971014492753625</c:v>
                </c:pt>
                <c:pt idx="2">
                  <c:v>0.50526315789473686</c:v>
                </c:pt>
                <c:pt idx="3">
                  <c:v>0.61702127659574468</c:v>
                </c:pt>
                <c:pt idx="4">
                  <c:v>0.49415204678362573</c:v>
                </c:pt>
                <c:pt idx="5">
                  <c:v>0.43666026871401153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3-421D-893D-A4FCCC35B387}"/>
            </c:ext>
          </c:extLst>
        </c:ser>
        <c:ser>
          <c:idx val="2"/>
          <c:order val="2"/>
          <c:tx>
            <c:strRef>
              <c:f>'Chart (Print)'!$F$470</c:f>
              <c:strCache>
                <c:ptCount val="1"/>
                <c:pt idx="0">
                  <c:v>3) चूहा गड्ढा भर देता है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(Print)'!$C$471:$C$476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(Print)'!$F$471:$F$476</c:f>
              <c:numCache>
                <c:formatCode>0.0%</c:formatCode>
                <c:ptCount val="6"/>
                <c:pt idx="0">
                  <c:v>0.48809523809523808</c:v>
                </c:pt>
                <c:pt idx="1">
                  <c:v>0.52173913043478259</c:v>
                </c:pt>
                <c:pt idx="2">
                  <c:v>0.43157894736842106</c:v>
                </c:pt>
                <c:pt idx="3">
                  <c:v>0.63829787234042556</c:v>
                </c:pt>
                <c:pt idx="4">
                  <c:v>0.36549707602339182</c:v>
                </c:pt>
                <c:pt idx="5">
                  <c:v>0.33397312859884837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73-421D-893D-A4FCCC35B387}"/>
            </c:ext>
          </c:extLst>
        </c:ser>
        <c:ser>
          <c:idx val="3"/>
          <c:order val="3"/>
          <c:tx>
            <c:strRef>
              <c:f>'Chart (Print)'!$G$470</c:f>
              <c:strCache>
                <c:ptCount val="1"/>
                <c:pt idx="0">
                  <c:v>4) यह अच्छा नही है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(Print)'!$C$471:$C$476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(Print)'!$G$471:$G$476</c:f>
              <c:numCache>
                <c:formatCode>0.0%</c:formatCode>
                <c:ptCount val="6"/>
                <c:pt idx="0">
                  <c:v>0.35</c:v>
                </c:pt>
                <c:pt idx="1">
                  <c:v>0.27536231884057971</c:v>
                </c:pt>
                <c:pt idx="2">
                  <c:v>0.21052631578947367</c:v>
                </c:pt>
                <c:pt idx="3">
                  <c:v>0.25531914893617019</c:v>
                </c:pt>
                <c:pt idx="4">
                  <c:v>0.33333333333333331</c:v>
                </c:pt>
                <c:pt idx="5">
                  <c:v>0.20825335892514396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73-421D-893D-A4FCCC35B387}"/>
            </c:ext>
          </c:extLst>
        </c:ser>
        <c:ser>
          <c:idx val="4"/>
          <c:order val="4"/>
          <c:tx>
            <c:strRef>
              <c:f>'Chart (Print)'!$H$470</c:f>
              <c:strCache>
                <c:ptCount val="1"/>
                <c:pt idx="0">
                  <c:v>5) यह पीने के पानी को प्रदूषित करता है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(Print)'!$C$471:$C$476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(Print)'!$H$471:$H$476</c:f>
              <c:numCache>
                <c:formatCode>0.0%</c:formatCode>
                <c:ptCount val="6"/>
                <c:pt idx="0">
                  <c:v>0.24523809523809523</c:v>
                </c:pt>
                <c:pt idx="1">
                  <c:v>0.11594202898550725</c:v>
                </c:pt>
                <c:pt idx="2">
                  <c:v>0.15789473684210525</c:v>
                </c:pt>
                <c:pt idx="3">
                  <c:v>0.10638297872340426</c:v>
                </c:pt>
                <c:pt idx="4">
                  <c:v>0.15497076023391812</c:v>
                </c:pt>
                <c:pt idx="5">
                  <c:v>0.13339731285988485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73-421D-893D-A4FCCC35B387}"/>
            </c:ext>
          </c:extLst>
        </c:ser>
        <c:ser>
          <c:idx val="5"/>
          <c:order val="5"/>
          <c:tx>
            <c:strRef>
              <c:f>'Chart (Print)'!$I$470</c:f>
              <c:strCache>
                <c:ptCount val="1"/>
                <c:pt idx="0">
                  <c:v>6) मालूम नहीं /  कभी सोचा ही नहीं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(Print)'!$C$471:$C$476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(Print)'!$I$471:$I$476</c:f>
              <c:numCache>
                <c:formatCode>0.0%</c:formatCode>
                <c:ptCount val="6"/>
                <c:pt idx="0">
                  <c:v>6.6666666666666666E-2</c:v>
                </c:pt>
                <c:pt idx="1">
                  <c:v>5.7971014492753624E-2</c:v>
                </c:pt>
                <c:pt idx="2">
                  <c:v>5.2631578947368418E-2</c:v>
                </c:pt>
                <c:pt idx="3">
                  <c:v>0.1276595744680851</c:v>
                </c:pt>
                <c:pt idx="4">
                  <c:v>0.32748538011695905</c:v>
                </c:pt>
                <c:pt idx="5">
                  <c:v>4.5105566218809984E-2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73-421D-893D-A4FCCC35B387}"/>
            </c:ext>
          </c:extLst>
        </c:ser>
        <c:ser>
          <c:idx val="6"/>
          <c:order val="6"/>
          <c:tx>
            <c:strRef>
              <c:f>'Chart (Print)'!$J$470</c:f>
              <c:strCache>
                <c:ptCount val="1"/>
                <c:pt idx="0">
                  <c:v>7) टू-पिट शौचालय में कोई कमी नहीं है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(Print)'!$C$471:$C$476</c:f>
              <c:strCache>
                <c:ptCount val="6"/>
                <c:pt idx="0">
                  <c:v>1. सेप्टिक {N = 420}</c:v>
                </c:pt>
                <c:pt idx="1">
                  <c:v>3. शंकर बलराम {N = 138}</c:v>
                </c:pt>
                <c:pt idx="2">
                  <c:v>2. टू-पिट {N = 95}</c:v>
                </c:pt>
                <c:pt idx="3">
                  <c:v>4. संडास / वन-पिट / कच्‍चा शौचालय {N = 47}</c:v>
                </c:pt>
                <c:pt idx="4">
                  <c:v>शौचालय नहीं है {N = 342}</c:v>
                </c:pt>
                <c:pt idx="5">
                  <c:v>सभी {N = 1042}</c:v>
                </c:pt>
              </c:strCache>
            </c:strRef>
          </c:cat>
          <c:val>
            <c:numRef>
              <c:f>'Chart (Print)'!$J$471:$J$476</c:f>
              <c:numCache>
                <c:formatCode>0.0%</c:formatCode>
                <c:ptCount val="6"/>
                <c:pt idx="0">
                  <c:v>2.8571428571428571E-2</c:v>
                </c:pt>
                <c:pt idx="1">
                  <c:v>5.0724637681159424E-2</c:v>
                </c:pt>
                <c:pt idx="2">
                  <c:v>0.18947368421052632</c:v>
                </c:pt>
                <c:pt idx="3">
                  <c:v>4.2553191489361701E-2</c:v>
                </c:pt>
                <c:pt idx="4">
                  <c:v>6.1403508771929821E-2</c:v>
                </c:pt>
                <c:pt idx="5">
                  <c:v>3.7428023032629557E-2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73-421D-893D-A4FCCC35B3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183552"/>
        <c:axId val="88185088"/>
      </c:barChart>
      <c:catAx>
        <c:axId val="8818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185088"/>
        <c:crosses val="autoZero"/>
        <c:auto val="1"/>
        <c:lblAlgn val="ctr"/>
        <c:lblOffset val="100"/>
        <c:noMultiLvlLbl val="0"/>
      </c:catAx>
      <c:valAx>
        <c:axId val="881850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818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79525524242588"/>
          <c:y val="0.1944350113685008"/>
          <c:w val="0.19947410890141434"/>
          <c:h val="0.65511009282354549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E169-1386-4FBA-96D4-754B0F29D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44C0A-87CA-4DBE-AE33-1DA08C5E6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DAE-3106-485F-A29B-C890F5E8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5FBEC-222E-4209-B655-03AD2433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BE96-058A-4317-8C1F-23B7FF06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5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D02-E862-443B-BF70-83F1974C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C265C-092A-4C92-B013-7B55FBC76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E0837-C7DC-49A9-B5EC-4CFC5236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92A1C-182C-46A9-A78C-2BC5F840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9B52-0EA3-4749-9DFD-4910282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42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AA196-FBF1-4053-8CCA-A611960A1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6AB7E-2236-450B-8061-825B9B7B4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A281B-4BCA-402F-A2D4-CE8CE67C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B2E52-91D6-4CE1-AC56-48D4F4B6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47AE-B9A8-45F4-A38E-1757DE74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23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AA92-EB66-4B6D-818C-37CAB2B8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CF12F-6AD5-4F37-907E-4F67BE19D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9AC3F-657B-43CD-A670-1B472553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919A9-B07C-475E-AFB3-305676BA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43DC-CD97-4F42-A325-2E0660EC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78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3433-7C21-445F-B220-979BB11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BEFDF-A627-4395-9C98-F17F73CFD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C838-5564-44B4-844C-B2E45EBC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41CAF-E84E-483F-8B2E-49D4E2B9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F91E-74D4-4746-B396-777F5599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4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005B-526D-4AA4-BF38-4B9D311F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868A-276E-4F9B-9C45-C1888F73A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5D74B-9AA7-475F-B1DC-D604A349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DCD9C-8446-48A7-A56E-A5179E6E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AF13F-3A19-4E4A-8203-59329D46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3490F-2734-4BE8-BA1A-E9028D54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12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A54A-0508-4AA9-8D2F-1C7BAFB0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7D2EF-EFFD-4001-9B04-6AF57F2A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27CF7-654A-4B70-942C-CBAD76021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A3364-740F-4FE6-999F-B08DA2D7F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C6CDA-8CD1-443A-BA84-CCF26C1C7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D4AA4-E24B-4E96-9CB4-B4A2722A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9ECDF-58CD-488C-A35B-97368EC1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B4D0E-C1CE-4BA0-ACD5-90811F0A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403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D17C-9723-4845-A280-5DEC9986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64E32-9350-4E72-A544-1D966CC9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1A65-C8FE-42E0-ACD2-DD8914DC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F4FFA-0726-4280-A3E8-C90FB715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2D44B-ABFE-4A39-AF2F-C322289C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11499-EB51-498F-9905-A8AAECB8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168F4-3C10-411B-B187-55821A92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B4C4-53DA-440A-83A1-0DFA78D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3A6E-6008-4F1F-AD9D-FD441163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AD3D6-69C3-4AB0-AF68-259F6B33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5BA2B-BA3F-4122-9CF8-FDDC6343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A4079-A2B6-4087-B206-F6C62F82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6F51E-5663-4C39-93CC-CE17BC4A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25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1368-D79A-4A85-A754-9B1536FE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7886D-84DE-4BA4-966A-978778E17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1F96D-5598-4F5E-84F5-82BAF7300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AD952-17AE-4374-AE42-25EA456B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D8D8A-585C-47FB-AA4E-FD5ADBD7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C1A3-EC31-4311-A7C1-8AEB1072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91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9B303-6619-4226-9CE9-777FC6DE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977B3-702E-4E7C-88FA-587AD5DBC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0F60-9B02-4DE1-AF26-E6BBF1C58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CA65C-CD83-4D03-BCA8-9F1F8300D19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EBF84-BF9A-43B2-9B60-E9F8B1D26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1791-A2F4-4074-8242-D3ED9502F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1437-9DD9-49CD-BA39-6E24774DEA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6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C1E7-9D30-4899-BFBC-50FD051F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52"/>
            <a:ext cx="9144000" cy="1926400"/>
          </a:xfrm>
        </p:spPr>
        <p:txBody>
          <a:bodyPr/>
          <a:lstStyle/>
          <a:p>
            <a:r>
              <a:rPr lang="en-IN" b="1" dirty="0"/>
              <a:t>Zero Waste Village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2BE7B-FD4E-40E1-840B-9402EA9B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300" y="3700127"/>
            <a:ext cx="9144000" cy="2786062"/>
          </a:xfrm>
        </p:spPr>
        <p:txBody>
          <a:bodyPr>
            <a:normAutofit/>
          </a:bodyPr>
          <a:lstStyle/>
          <a:p>
            <a:r>
              <a:rPr lang="en-IN" dirty="0"/>
              <a:t>Approach</a:t>
            </a:r>
            <a:r>
              <a:rPr lang="hi-IN" dirty="0"/>
              <a:t> </a:t>
            </a:r>
            <a:r>
              <a:rPr lang="en-IN" dirty="0"/>
              <a:t>Note</a:t>
            </a:r>
          </a:p>
          <a:p>
            <a:r>
              <a:rPr lang="en-IN" b="1" dirty="0"/>
              <a:t>Sunai Consultancy </a:t>
            </a:r>
            <a:r>
              <a:rPr lang="en-IN" b="1" dirty="0" err="1"/>
              <a:t>Pvt.</a:t>
            </a:r>
            <a:r>
              <a:rPr lang="en-IN" b="1" dirty="0"/>
              <a:t> Ltd.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i="1" dirty="0"/>
              <a:t>Date : December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E5637-1E78-4C6F-BB23-5AFDE3837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13" y="295914"/>
            <a:ext cx="112776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7120-B891-461A-8CE4-3A171DA9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0" y="5493847"/>
            <a:ext cx="7325408" cy="132556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Experience of Sunai in a village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2991-E754-4034-9798-CF5277D6E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0BD7E-ED75-4AA9-8582-0ABEA163E5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5" y="350701"/>
            <a:ext cx="2519680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7B19B-C5D5-4C55-AA0A-40328A75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21050" r="19942"/>
          <a:stretch/>
        </p:blipFill>
        <p:spPr bwMode="auto">
          <a:xfrm>
            <a:off x="4750131" y="358877"/>
            <a:ext cx="2520000" cy="1891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B1923665-A62F-4C19-80BF-208509178FAB}"/>
              </a:ext>
            </a:extLst>
          </p:cNvPr>
          <p:cNvSpPr txBox="1"/>
          <p:nvPr/>
        </p:nvSpPr>
        <p:spPr>
          <a:xfrm>
            <a:off x="4781564" y="1954649"/>
            <a:ext cx="2334260" cy="3092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Agenda and decision at one Ward sabha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14930D4-331B-4DA4-B422-74B9434DBDED}"/>
              </a:ext>
            </a:extLst>
          </p:cNvPr>
          <p:cNvSpPr txBox="1"/>
          <p:nvPr/>
        </p:nvSpPr>
        <p:spPr>
          <a:xfrm>
            <a:off x="831316" y="1954650"/>
            <a:ext cx="2334260" cy="3092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 Ward Sabha meeting in Ward no. 3</a:t>
            </a:r>
            <a:endParaRPr lang="en-IN" sz="11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FF5A6-FF22-4B47-8865-BF85858BC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0" y="2822721"/>
            <a:ext cx="336024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584FB-DB88-4B80-915B-578DB55A00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35" y="3039557"/>
            <a:ext cx="2965450" cy="222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C6AF76-62A8-4242-8B1D-02E7648C034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3"/>
          <a:stretch/>
        </p:blipFill>
        <p:spPr bwMode="auto">
          <a:xfrm rot="5400000">
            <a:off x="3844333" y="2933507"/>
            <a:ext cx="2677844" cy="21405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D2F8BEDC-8A5D-4101-8E94-FC3EAD5FD4F3}"/>
              </a:ext>
            </a:extLst>
          </p:cNvPr>
          <p:cNvSpPr txBox="1"/>
          <p:nvPr/>
        </p:nvSpPr>
        <p:spPr>
          <a:xfrm>
            <a:off x="766198" y="5138733"/>
            <a:ext cx="2334260" cy="4586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Villagers are supported with a cement bag for storing dry waste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A73A19D4-AEA2-4A30-91A7-16E000B4EFD3}"/>
              </a:ext>
            </a:extLst>
          </p:cNvPr>
          <p:cNvSpPr txBox="1"/>
          <p:nvPr/>
        </p:nvSpPr>
        <p:spPr>
          <a:xfrm>
            <a:off x="4109328" y="5123590"/>
            <a:ext cx="2334260" cy="3092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Dry waste container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ADC07FD-9859-4316-B5D9-8002DED119AA}"/>
              </a:ext>
            </a:extLst>
          </p:cNvPr>
          <p:cNvSpPr txBox="1"/>
          <p:nvPr/>
        </p:nvSpPr>
        <p:spPr>
          <a:xfrm>
            <a:off x="6824648" y="5092864"/>
            <a:ext cx="2334260" cy="3092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Dry waste container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563949-D3DD-4A7D-8CF4-DCC6105E5B8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27" y="4682922"/>
            <a:ext cx="3388360" cy="190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5">
            <a:extLst>
              <a:ext uri="{FF2B5EF4-FFF2-40B4-BE49-F238E27FC236}">
                <a16:creationId xmlns:a16="http://schemas.microsoft.com/office/drawing/2014/main" id="{BF687400-BA4C-4EB7-8F62-539C9B1F6D6A}"/>
              </a:ext>
            </a:extLst>
          </p:cNvPr>
          <p:cNvSpPr txBox="1"/>
          <p:nvPr/>
        </p:nvSpPr>
        <p:spPr>
          <a:xfrm>
            <a:off x="8754044" y="6433934"/>
            <a:ext cx="2334260" cy="3092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Fortnighly</a:t>
            </a:r>
            <a:r>
              <a:rPr lang="en-IN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collection of dry waste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0" name="Content Placeholder 16">
            <a:extLst>
              <a:ext uri="{FF2B5EF4-FFF2-40B4-BE49-F238E27FC236}">
                <a16:creationId xmlns:a16="http://schemas.microsoft.com/office/drawing/2014/main" id="{C8F50E1F-F992-41AE-849A-C48A6A6C86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/>
          <a:stretch/>
        </p:blipFill>
        <p:spPr>
          <a:xfrm>
            <a:off x="8973155" y="315310"/>
            <a:ext cx="2613825" cy="1957838"/>
          </a:xfrm>
          <a:prstGeom prst="rect">
            <a:avLst/>
          </a:prstGeom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EE4A6C2E-C0D2-42FE-900B-766B4C4B435B}"/>
              </a:ext>
            </a:extLst>
          </p:cNvPr>
          <p:cNvSpPr txBox="1"/>
          <p:nvPr/>
        </p:nvSpPr>
        <p:spPr>
          <a:xfrm>
            <a:off x="9147619" y="2036223"/>
            <a:ext cx="2334260" cy="40926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Using Sports to teach children about Zero Waste in a government school.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8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FA7281-1B92-4D6C-AB8B-A2ADB922E391}"/>
              </a:ext>
            </a:extLst>
          </p:cNvPr>
          <p:cNvSpPr txBox="1"/>
          <p:nvPr/>
        </p:nvSpPr>
        <p:spPr>
          <a:xfrm>
            <a:off x="557569" y="3005957"/>
            <a:ext cx="11076862" cy="3734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2438" marR="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 Unicode MS"/>
              </a:rPr>
              <a:t>83%</a:t>
            </a:r>
            <a:r>
              <a:rPr lang="en-IN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rPr>
              <a:t> 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 Unicode MS"/>
              </a:rPr>
              <a:t>लोग मानते हैं कि मक्खियों के द्वारा घर में मल वापस आ जाता है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 Unicode MS"/>
              </a:rPr>
              <a:t>ו</a:t>
            </a:r>
            <a:endParaRPr lang="en-IN" sz="20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 Unicode MS"/>
            </a:endParaRPr>
          </a:p>
          <a:p>
            <a:pPr marL="452438" marR="0" indent="-3429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परन्तु साथ ही 77% लोग बोलते हैं कि सामान्य लोग खुले में शौच जाते हैं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 सिर्फ 2%लोगो को सोचना है कि लोग खुले में शौच नहीं जाते हैं, और 21%लोगो का कहना है कि लगभग न के बराबर (कुछ ) लोग खुले में शौच जाते हैं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  14%लोगों का तो कहना है कि लगभग सभी लोग खुले में शौच जाते हैं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452438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एक या दो कमरे वाले 50% घर में शौचालय नहीं है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 तीन  कमरे वाले 14% घर में शौचालय नहीं है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 कुल मिलकर एक तिहाई घरों में शौचालय नहीं है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endParaRPr lang="hi-IN" sz="20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2438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जिन घरों में शौचालय है </a:t>
            </a:r>
            <a:r>
              <a:rPr lang="hi-IN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उनमे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 से 22% लोग खुले में शौच जाते हैं 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endParaRPr lang="hi-IN" sz="20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2438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लगभग 40% लोगों का कहना है कि सरकारी सहायता के बारे में कोई विचार नहीं है या सरकारी सहायता में से ज्यादा से ज्यादा पैसा बचा लें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endParaRPr lang="hi-IN" sz="20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2438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9% घरों में ही </a:t>
            </a:r>
            <a:r>
              <a:rPr lang="hi-IN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टू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 पिट शौचालय है जो चालू हालत में है 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 जबकि </a:t>
            </a:r>
            <a:r>
              <a:rPr lang="hi-IN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टू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 पीट शौचालय वाले उत्तरदाता में 34% मानते हैं कि सबसे स्वच्छ  शौचालय </a:t>
            </a:r>
            <a:r>
              <a:rPr lang="hi-IN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टू</a:t>
            </a:r>
            <a:r>
              <a:rPr lang="hi-I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 पिट शौचालय है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endParaRPr lang="hi-IN" sz="20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1D328-D886-4B9D-9542-04B4C1812060}"/>
              </a:ext>
            </a:extLst>
          </p:cNvPr>
          <p:cNvSpPr txBox="1"/>
          <p:nvPr/>
        </p:nvSpPr>
        <p:spPr>
          <a:xfrm>
            <a:off x="557569" y="851333"/>
            <a:ext cx="11076862" cy="191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hi-I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माता जी बोल रही है शौचालय का इस्तेमाल काहे करते हो जल्दी भर जायेगा, शौचालय महिलाओं के लिए बना है  </a:t>
            </a:r>
            <a:r>
              <a:rPr lang="he-IL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r>
              <a:rPr lang="hi-I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 बाहर खुले खेत में जाओगे तो सैर सपाटा भी हो जायेगा </a:t>
            </a:r>
            <a:r>
              <a:rPr lang="he-IL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endParaRPr lang="hi-IN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endParaRPr lang="en-IN" sz="1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Arial Unicode MS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hi-I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रमेश जी बाहर खुले में शौच जाने का आनन्द ही कुछ और है </a:t>
            </a:r>
            <a:r>
              <a:rPr lang="he-IL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endParaRPr lang="hi-IN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7200" marR="0" algn="l">
              <a:spcBef>
                <a:spcPts val="0"/>
              </a:spcBef>
              <a:spcAft>
                <a:spcPts val="1000"/>
              </a:spcAft>
            </a:pPr>
            <a:endParaRPr lang="en-IN" sz="1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Arial Unicode MS"/>
            </a:endParaRPr>
          </a:p>
          <a:p>
            <a:pPr marL="457200" marR="0" algn="l">
              <a:spcBef>
                <a:spcPts val="0"/>
              </a:spcBef>
              <a:spcAft>
                <a:spcPts val="1000"/>
              </a:spcAft>
            </a:pPr>
            <a:r>
              <a:rPr lang="hi-IN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 Unicode MS"/>
              </a:rPr>
              <a:t>ऐसे सामान्य विचार आंकड़ा में </a:t>
            </a:r>
            <a:r>
              <a:rPr lang="hi-IN" sz="20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 Unicode MS"/>
              </a:rPr>
              <a:t>परिलक्षित</a:t>
            </a:r>
            <a:r>
              <a:rPr lang="hi-IN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 Unicode MS"/>
              </a:rPr>
              <a:t> हो रहा है </a:t>
            </a:r>
            <a:r>
              <a:rPr lang="he-IL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 Unicode MS"/>
              </a:rPr>
              <a:t>ו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  <a:cs typeface="Arial Unicode M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AFAEF0-DB6E-4F66-82CA-EA34A72D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53"/>
            <a:ext cx="12192000" cy="672662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Information</a:t>
            </a:r>
            <a:r>
              <a:rPr lang="en-IN" sz="4000" b="1" dirty="0">
                <a:latin typeface="+mn-lt"/>
              </a:rPr>
              <a:t> from ground rural area Bihar  </a:t>
            </a:r>
            <a:br>
              <a:rPr lang="en-IN" sz="4000" b="1" dirty="0">
                <a:latin typeface="+mn-lt"/>
              </a:rPr>
            </a:br>
            <a:r>
              <a:rPr lang="en-IN" sz="2200" i="1" dirty="0">
                <a:latin typeface="+mn-lt"/>
              </a:rPr>
              <a:t>(Sample size 1042, 15 districts, 492 women and 550 men respondents, from all social groups and economic groups.</a:t>
            </a:r>
          </a:p>
        </p:txBody>
      </p:sp>
    </p:spTree>
    <p:extLst>
      <p:ext uri="{BB962C8B-B14F-4D97-AF65-F5344CB8AC3E}">
        <p14:creationId xmlns:p14="http://schemas.microsoft.com/office/powerpoint/2010/main" val="48954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056414"/>
              </p:ext>
            </p:extLst>
          </p:nvPr>
        </p:nvGraphicFramePr>
        <p:xfrm>
          <a:off x="4552131" y="4292933"/>
          <a:ext cx="7620076" cy="254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D44DC8-3EF4-42E6-8BE2-EB9898E4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" y="52552"/>
            <a:ext cx="4478559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sz="4000" dirty="0"/>
              <a:t>Report from ground – </a:t>
            </a:r>
            <a:r>
              <a:rPr lang="en-IN" sz="3600" b="1" dirty="0"/>
              <a:t>Toilet &amp; open defecation</a:t>
            </a:r>
            <a:endParaRPr lang="en-IN" sz="40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2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339897"/>
              </p:ext>
            </p:extLst>
          </p:nvPr>
        </p:nvGraphicFramePr>
        <p:xfrm>
          <a:off x="4571924" y="68768"/>
          <a:ext cx="2755863" cy="205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433652"/>
              </p:ext>
            </p:extLst>
          </p:nvPr>
        </p:nvGraphicFramePr>
        <p:xfrm>
          <a:off x="70388" y="4469142"/>
          <a:ext cx="4450675" cy="23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366569"/>
              </p:ext>
            </p:extLst>
          </p:nvPr>
        </p:nvGraphicFramePr>
        <p:xfrm>
          <a:off x="70388" y="1629434"/>
          <a:ext cx="4450675" cy="254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8B8E0C8-437D-4630-897C-052C746114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612185"/>
              </p:ext>
            </p:extLst>
          </p:nvPr>
        </p:nvGraphicFramePr>
        <p:xfrm>
          <a:off x="7347581" y="0"/>
          <a:ext cx="4844420" cy="221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12DAEC-98D3-4597-9158-E52517FBD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97495"/>
              </p:ext>
            </p:extLst>
          </p:nvPr>
        </p:nvGraphicFramePr>
        <p:xfrm>
          <a:off x="5259635" y="2241892"/>
          <a:ext cx="6172200" cy="202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636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238583"/>
              </p:ext>
            </p:extLst>
          </p:nvPr>
        </p:nvGraphicFramePr>
        <p:xfrm>
          <a:off x="79639" y="77103"/>
          <a:ext cx="9779003" cy="302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432A9B-E561-4B59-B73B-E406ECFBE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01282"/>
              </p:ext>
            </p:extLst>
          </p:nvPr>
        </p:nvGraphicFramePr>
        <p:xfrm>
          <a:off x="9877002" y="77103"/>
          <a:ext cx="2253328" cy="350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1464C3-DFCA-410C-ADF2-2B6EFC2E8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373246"/>
              </p:ext>
            </p:extLst>
          </p:nvPr>
        </p:nvGraphicFramePr>
        <p:xfrm>
          <a:off x="61670" y="3420817"/>
          <a:ext cx="9796972" cy="314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71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54AAAD-B447-416C-AB08-1C47AF3AC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18988"/>
              </p:ext>
            </p:extLst>
          </p:nvPr>
        </p:nvGraphicFramePr>
        <p:xfrm>
          <a:off x="257195" y="479307"/>
          <a:ext cx="5717935" cy="294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61B04E-B400-439C-8EE9-312EC0402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938109"/>
              </p:ext>
            </p:extLst>
          </p:nvPr>
        </p:nvGraphicFramePr>
        <p:xfrm>
          <a:off x="257195" y="3573518"/>
          <a:ext cx="5717935" cy="317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232534-5753-4936-9C86-016969859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598549"/>
              </p:ext>
            </p:extLst>
          </p:nvPr>
        </p:nvGraphicFramePr>
        <p:xfrm>
          <a:off x="6321404" y="1996690"/>
          <a:ext cx="5613401" cy="302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323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443456"/>
              </p:ext>
            </p:extLst>
          </p:nvPr>
        </p:nvGraphicFramePr>
        <p:xfrm>
          <a:off x="224556" y="1295131"/>
          <a:ext cx="5768975" cy="370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2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47058"/>
              </p:ext>
            </p:extLst>
          </p:nvPr>
        </p:nvGraphicFramePr>
        <p:xfrm>
          <a:off x="6198471" y="1745852"/>
          <a:ext cx="544195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74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3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732409"/>
              </p:ext>
            </p:extLst>
          </p:nvPr>
        </p:nvGraphicFramePr>
        <p:xfrm>
          <a:off x="3274083" y="337645"/>
          <a:ext cx="484505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481410"/>
              </p:ext>
            </p:extLst>
          </p:nvPr>
        </p:nvGraphicFramePr>
        <p:xfrm>
          <a:off x="932793" y="3586656"/>
          <a:ext cx="9906000" cy="311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15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C724-B485-44BE-B0FD-526A32EFF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Open for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F22A5-A990-4D13-8516-FA64122DB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47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49CC-B745-4E02-9FD5-18F64572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Zero Waste Village – the Mission</a:t>
            </a:r>
            <a:endParaRPr lang="en-IN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860558-3797-492F-9D8C-C3B30FABB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30601"/>
              </p:ext>
            </p:extLst>
          </p:nvPr>
        </p:nvGraphicFramePr>
        <p:xfrm>
          <a:off x="1169095" y="1996260"/>
          <a:ext cx="9853809" cy="458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Document" r:id="rId3" imgW="6017129" imgH="2801981" progId="Word.Document.12">
                  <p:embed/>
                </p:oleObj>
              </mc:Choice>
              <mc:Fallback>
                <p:oleObj name="Document" r:id="rId3" imgW="6017129" imgH="2801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9095" y="1996260"/>
                        <a:ext cx="9853809" cy="4588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18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F066A6-6A82-4157-A8CB-0C0D0EF0B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924286"/>
              </p:ext>
            </p:extLst>
          </p:nvPr>
        </p:nvGraphicFramePr>
        <p:xfrm>
          <a:off x="0" y="662399"/>
          <a:ext cx="12192000" cy="6195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47846673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3752921735"/>
                    </a:ext>
                  </a:extLst>
                </a:gridCol>
                <a:gridCol w="2411560">
                  <a:extLst>
                    <a:ext uri="{9D8B030D-6E8A-4147-A177-3AD203B41FA5}">
                      <a16:colId xmlns:a16="http://schemas.microsoft.com/office/drawing/2014/main" val="2037496631"/>
                    </a:ext>
                  </a:extLst>
                </a:gridCol>
                <a:gridCol w="957125">
                  <a:extLst>
                    <a:ext uri="{9D8B030D-6E8A-4147-A177-3AD203B41FA5}">
                      <a16:colId xmlns:a16="http://schemas.microsoft.com/office/drawing/2014/main" val="2493140785"/>
                    </a:ext>
                  </a:extLst>
                </a:gridCol>
                <a:gridCol w="1780303">
                  <a:extLst>
                    <a:ext uri="{9D8B030D-6E8A-4147-A177-3AD203B41FA5}">
                      <a16:colId xmlns:a16="http://schemas.microsoft.com/office/drawing/2014/main" val="3903809181"/>
                    </a:ext>
                  </a:extLst>
                </a:gridCol>
                <a:gridCol w="1496401">
                  <a:extLst>
                    <a:ext uri="{9D8B030D-6E8A-4147-A177-3AD203B41FA5}">
                      <a16:colId xmlns:a16="http://schemas.microsoft.com/office/drawing/2014/main" val="656532485"/>
                    </a:ext>
                  </a:extLst>
                </a:gridCol>
                <a:gridCol w="1757255">
                  <a:extLst>
                    <a:ext uri="{9D8B030D-6E8A-4147-A177-3AD203B41FA5}">
                      <a16:colId xmlns:a16="http://schemas.microsoft.com/office/drawing/2014/main" val="1118789900"/>
                    </a:ext>
                  </a:extLst>
                </a:gridCol>
                <a:gridCol w="969956">
                  <a:extLst>
                    <a:ext uri="{9D8B030D-6E8A-4147-A177-3AD203B41FA5}">
                      <a16:colId xmlns:a16="http://schemas.microsoft.com/office/drawing/2014/main" val="2945026689"/>
                    </a:ext>
                  </a:extLst>
                </a:gridCol>
              </a:tblGrid>
              <a:tr h="4318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IN" sz="1400" b="0" u="none" strike="noStrike" dirty="0">
                          <a:effectLst/>
                        </a:rPr>
                        <a:t>Zero Waste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400" b="0" u="none" strike="noStrike" dirty="0">
                          <a:effectLst/>
                        </a:rPr>
                        <a:t>Solid waste management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r>
                        <a:rPr lang="en-US" sz="1400" b="0" u="none" strike="noStrike" dirty="0">
                          <a:effectLst/>
                        </a:rPr>
                        <a:t>Source segregation is must and non-negotiable; waste generators use 2 dustbin system;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strike="noStrike" dirty="0">
                        <a:effectLst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IN" sz="1400" b="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Gila</a:t>
                      </a:r>
                      <a:r>
                        <a:rPr lang="en-IN" sz="1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IN" sz="1400" b="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Kuda</a:t>
                      </a:r>
                      <a:endParaRPr lang="en-IN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Home composting or consumed by household animal locally.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Local community composting / </a:t>
                      </a:r>
                      <a:r>
                        <a:rPr lang="en-US" sz="1400" b="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Ganaura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Carriage to village level composting location  (should be </a:t>
                      </a:r>
                      <a:r>
                        <a:rPr lang="en-US" sz="1400" b="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minimised</a:t>
                      </a:r>
                      <a:r>
                        <a:rPr lang="en-US" sz="14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extLst>
                  <a:ext uri="{0D108BD9-81ED-4DB2-BD59-A6C34878D82A}">
                    <a16:rowId xmlns:a16="http://schemas.microsoft.com/office/drawing/2014/main" val="3029161993"/>
                  </a:ext>
                </a:extLst>
              </a:tr>
              <a:tr h="85470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IN" sz="1400" b="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Sukha</a:t>
                      </a:r>
                      <a:r>
                        <a:rPr lang="en-IN" sz="1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IN" sz="1400" b="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Kuda</a:t>
                      </a:r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Fortnightly/weekly collection if wet waste is not required to be collected.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Village level material recovery.</a:t>
                      </a:r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Gram Panchayat level material recovery.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Sale of material recovered.</a:t>
                      </a:r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042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Scientific disposal of rejects and hazardous waste (about 10%).</a:t>
                      </a:r>
                    </a:p>
                    <a:p>
                      <a:pPr algn="l" fontAlgn="ctr"/>
                      <a:endParaRPr lang="en-IN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/>
                </a:tc>
                <a:extLst>
                  <a:ext uri="{0D108BD9-81ED-4DB2-BD59-A6C34878D82A}">
                    <a16:rowId xmlns:a16="http://schemas.microsoft.com/office/drawing/2014/main" val="3024220090"/>
                  </a:ext>
                </a:extLst>
              </a:tr>
              <a:tr h="3219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Water management</a:t>
                      </a:r>
                    </a:p>
                  </a:txBody>
                  <a:tcPr marL="3812" marR="3812" marT="381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pit/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sokta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aeration wetland etc.</a:t>
                      </a:r>
                    </a:p>
                  </a:txBody>
                  <a:tcPr marL="3812" marR="3812" marT="381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Locally feasible treatment options of liquid waste to be identified and facilitated.</a:t>
                      </a:r>
                    </a:p>
                  </a:txBody>
                  <a:tcPr marL="3812" marR="3812" marT="381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34563"/>
                  </a:ext>
                </a:extLst>
              </a:tr>
              <a:tr h="32194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Fecal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sludge management </a:t>
                      </a:r>
                    </a:p>
                  </a:txBody>
                  <a:tcPr marL="3812" marR="3812" marT="381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Emptying local containment, transportation &amp; treatment</a:t>
                      </a:r>
                    </a:p>
                  </a:txBody>
                  <a:tcPr marL="3812" marR="3812" marT="381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Centralised treatment and support to local service providers in transporting and emptying</a:t>
                      </a:r>
                    </a:p>
                  </a:txBody>
                  <a:tcPr marL="3812" marR="3812" marT="381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214631"/>
                  </a:ext>
                </a:extLst>
              </a:tr>
              <a:tr h="43560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400" b="0" u="none" strike="noStrike" dirty="0">
                          <a:effectLst/>
                        </a:rPr>
                        <a:t>Community ownership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  Ward Sabha agenda on waste disposal, sanitation, waste water.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r>
                        <a:rPr lang="en-US" sz="1400" b="0" u="none" strike="noStrike" dirty="0">
                          <a:effectLst/>
                        </a:rPr>
                        <a:t>Goals for waste free village are set and tracked by ward </a:t>
                      </a:r>
                      <a:r>
                        <a:rPr lang="en-US" sz="1400" b="0" u="none" strike="noStrike" dirty="0" err="1">
                          <a:effectLst/>
                        </a:rPr>
                        <a:t>sabha</a:t>
                      </a:r>
                      <a:r>
                        <a:rPr lang="en-US" sz="1400" b="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Enforcement, tracking; social audit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80363"/>
                  </a:ext>
                </a:extLst>
              </a:tr>
              <a:tr h="5325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 Gram Panchayat and ward level Swachhata </a:t>
                      </a:r>
                      <a:r>
                        <a:rPr lang="en-US" sz="1400" b="0" u="none" strike="noStrike" dirty="0" err="1">
                          <a:effectLst/>
                        </a:rPr>
                        <a:t>Samitit</a:t>
                      </a:r>
                      <a:r>
                        <a:rPr lang="en-US" sz="1400" b="0" u="none" strike="noStrike" dirty="0">
                          <a:effectLst/>
                        </a:rPr>
                        <a:t>.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472598"/>
                  </a:ext>
                </a:extLst>
              </a:tr>
              <a:tr h="8086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Capacity building – waste generators, cleaning staff and villagers</a:t>
                      </a: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Waste generator awareness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Waste generator categories are: family, shops, cottage industries, </a:t>
                      </a:r>
                      <a:r>
                        <a:rPr lang="en-US" sz="1400" b="0" u="none" strike="noStrike" dirty="0" err="1">
                          <a:effectLst/>
                        </a:rPr>
                        <a:t>agro</a:t>
                      </a:r>
                      <a:r>
                        <a:rPr lang="en-US" sz="1400" b="0" u="none" strike="noStrike" dirty="0">
                          <a:effectLst/>
                        </a:rPr>
                        <a:t> industry, gathering, schools, hospitals, public places etc.)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Adults &amp; Children learn by doing. Through experiential learning activities such as songs and competitive games, they learn about Zero Waste.</a:t>
                      </a:r>
                      <a:endParaRPr lang="en-IN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02444"/>
                  </a:ext>
                </a:extLst>
              </a:tr>
              <a:tr h="2644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   Life skill practice based orientation to school children.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Orientation to teacher</a:t>
                      </a: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facilitate activities to children</a:t>
                      </a: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r>
                        <a:rPr lang="en-US" sz="1400" b="0" u="none" strike="noStrike" dirty="0">
                          <a:effectLst/>
                        </a:rPr>
                        <a:t>Game and activity based approach.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93324"/>
                  </a:ext>
                </a:extLst>
              </a:tr>
              <a:tr h="43700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   Training of cleaning staff and waste management staff.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400" b="1" u="none" strike="noStrike" dirty="0">
                          <a:effectLst/>
                        </a:rPr>
                        <a:t> </a:t>
                      </a:r>
                      <a:r>
                        <a:rPr lang="en-IN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Activity based</a:t>
                      </a:r>
                      <a:r>
                        <a:rPr lang="en-IN" sz="1400" b="0" u="none" strike="noStrike" dirty="0">
                          <a:effectLst/>
                        </a:rPr>
                        <a:t> and </a:t>
                      </a:r>
                      <a:r>
                        <a:rPr lang="en-IN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quiz based training</a:t>
                      </a:r>
                      <a:endParaRPr lang="en-IN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00947"/>
                  </a:ext>
                </a:extLst>
              </a:tr>
              <a:tr h="6468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Status report, gap analysis and DPR.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rgbClr val="7030A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Data collect using IT based systematic easy tool.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rgbClr val="7030A0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effectLst/>
                        </a:rPr>
                        <a:t>Analysis for decision making</a:t>
                      </a:r>
                      <a:r>
                        <a:rPr lang="en-IN" sz="1400" b="0" u="none" strike="noStrike" dirty="0">
                          <a:effectLst/>
                        </a:rPr>
                        <a:t> and micro planning</a:t>
                      </a:r>
                      <a:r>
                        <a:rPr lang="en-US" sz="1400" b="0" u="none" strike="noStrike" dirty="0">
                          <a:effectLst/>
                        </a:rPr>
                        <a:t>.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rgbClr val="7030A0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Presentation at Ward Sabha and Panchayat.</a:t>
                      </a:r>
                    </a:p>
                  </a:txBody>
                  <a:tcPr marL="3812" marR="3812" marT="3812" marB="0" anchor="ctr"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This can feed into DPR preparation.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2" marR="3812" marT="3812" marB="0" anchor="ctr">
                    <a:solidFill>
                      <a:srgbClr val="7030A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30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9AC49A-A484-4B61-B9FC-DD7EDBD346A1}"/>
              </a:ext>
            </a:extLst>
          </p:cNvPr>
          <p:cNvCxnSpPr>
            <a:cxnSpLocks/>
          </p:cNvCxnSpPr>
          <p:nvPr/>
        </p:nvCxnSpPr>
        <p:spPr>
          <a:xfrm>
            <a:off x="4536263" y="2434748"/>
            <a:ext cx="6629400" cy="0"/>
          </a:xfrm>
          <a:prstGeom prst="straightConnector1">
            <a:avLst/>
          </a:prstGeom>
          <a:ln w="47625" cmpd="dbl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D12D1E0-5748-4219-82F7-E2BE9A7A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4"/>
            <a:ext cx="10515600" cy="767231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  <a:latin typeface="+mn-lt"/>
              </a:rPr>
              <a:t>Approach of Sunai Services – 1 (waste streams)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A9EFB8-59CC-4877-92A1-5D8C18497713}"/>
              </a:ext>
            </a:extLst>
          </p:cNvPr>
          <p:cNvCxnSpPr>
            <a:cxnSpLocks/>
          </p:cNvCxnSpPr>
          <p:nvPr/>
        </p:nvCxnSpPr>
        <p:spPr>
          <a:xfrm>
            <a:off x="3392659" y="6264759"/>
            <a:ext cx="6629400" cy="0"/>
          </a:xfrm>
          <a:prstGeom prst="straightConnector1">
            <a:avLst/>
          </a:prstGeom>
          <a:ln w="47625" cmpd="dbl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6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57D82E-FBAE-4B3E-9951-D0FC9C52B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265981"/>
              </p:ext>
            </p:extLst>
          </p:nvPr>
        </p:nvGraphicFramePr>
        <p:xfrm>
          <a:off x="533400" y="669343"/>
          <a:ext cx="10680699" cy="6138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338">
                  <a:extLst>
                    <a:ext uri="{9D8B030D-6E8A-4147-A177-3AD203B41FA5}">
                      <a16:colId xmlns:a16="http://schemas.microsoft.com/office/drawing/2014/main" val="3922229286"/>
                    </a:ext>
                  </a:extLst>
                </a:gridCol>
                <a:gridCol w="3384331">
                  <a:extLst>
                    <a:ext uri="{9D8B030D-6E8A-4147-A177-3AD203B41FA5}">
                      <a16:colId xmlns:a16="http://schemas.microsoft.com/office/drawing/2014/main" val="1087489687"/>
                    </a:ext>
                  </a:extLst>
                </a:gridCol>
                <a:gridCol w="1603511">
                  <a:extLst>
                    <a:ext uri="{9D8B030D-6E8A-4147-A177-3AD203B41FA5}">
                      <a16:colId xmlns:a16="http://schemas.microsoft.com/office/drawing/2014/main" val="4217038370"/>
                    </a:ext>
                  </a:extLst>
                </a:gridCol>
                <a:gridCol w="1340204">
                  <a:extLst>
                    <a:ext uri="{9D8B030D-6E8A-4147-A177-3AD203B41FA5}">
                      <a16:colId xmlns:a16="http://schemas.microsoft.com/office/drawing/2014/main" val="715522785"/>
                    </a:ext>
                  </a:extLst>
                </a:gridCol>
                <a:gridCol w="1084437">
                  <a:extLst>
                    <a:ext uri="{9D8B030D-6E8A-4147-A177-3AD203B41FA5}">
                      <a16:colId xmlns:a16="http://schemas.microsoft.com/office/drawing/2014/main" val="1498830913"/>
                    </a:ext>
                  </a:extLst>
                </a:gridCol>
                <a:gridCol w="1084437">
                  <a:extLst>
                    <a:ext uri="{9D8B030D-6E8A-4147-A177-3AD203B41FA5}">
                      <a16:colId xmlns:a16="http://schemas.microsoft.com/office/drawing/2014/main" val="790004265"/>
                    </a:ext>
                  </a:extLst>
                </a:gridCol>
                <a:gridCol w="951441">
                  <a:extLst>
                    <a:ext uri="{9D8B030D-6E8A-4147-A177-3AD203B41FA5}">
                      <a16:colId xmlns:a16="http://schemas.microsoft.com/office/drawing/2014/main" val="569240632"/>
                    </a:ext>
                  </a:extLst>
                </a:gridCol>
              </a:tblGrid>
              <a:tr h="1108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u="none" strike="noStrike" dirty="0">
                          <a:effectLst/>
                        </a:rPr>
                        <a:t>Zero Waste service areas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Key services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Task of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35139"/>
                  </a:ext>
                </a:extLst>
              </a:tr>
              <a:tr h="2055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Sunai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GP identified agency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GP/Ward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Ward Sabha – Residents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Waste generator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11132"/>
                  </a:ext>
                </a:extLst>
              </a:tr>
              <a:tr h="40731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400" dirty="0"/>
                        <a:t>Management of waste (Solid and waste water)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Solid Waste collection from waste generators or collection staff – case specific approach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Technical support / execution / hybrid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Segregation, composting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2459"/>
                  </a:ext>
                </a:extLst>
              </a:tr>
              <a:tr h="3324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User fee collection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 user fee</a:t>
                      </a: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49781"/>
                  </a:ext>
                </a:extLst>
              </a:tr>
              <a:tr h="4073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Running material recovery facility (MRF) &amp; Market linkages of the material recovered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672011"/>
                  </a:ext>
                </a:extLst>
              </a:tr>
              <a:tr h="3324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water facility construction &amp; maintenance (soak pit, toilets, oxidation ponds, ground water recharge pit etc.)</a:t>
                      </a: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39576"/>
                  </a:ext>
                </a:extLst>
              </a:tr>
              <a:tr h="407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Ward Sabha 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Participation, Collective Initiative and Ownership : village is free from waste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US" sz="1400" u="none" strike="noStrike" dirty="0">
                          <a:effectLst/>
                        </a:rPr>
                        <a:t>facilitate ward </a:t>
                      </a:r>
                      <a:r>
                        <a:rPr lang="en-US" sz="1400" u="none" strike="noStrike" dirty="0" err="1">
                          <a:effectLst/>
                        </a:rPr>
                        <a:t>sabha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to query</a:t>
                      </a: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people participate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Give response</a:t>
                      </a: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0630"/>
                  </a:ext>
                </a:extLst>
              </a:tr>
              <a:tr h="1108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Enforcement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Cooperation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Cooperation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36776"/>
                  </a:ext>
                </a:extLst>
              </a:tr>
              <a:tr h="4432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Awareness and Capacity building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Awareness of waste generators - family, shops, cottage industries, </a:t>
                      </a:r>
                      <a:r>
                        <a:rPr lang="en-US" sz="1400" u="none" strike="noStrike" dirty="0" err="1">
                          <a:effectLst/>
                        </a:rPr>
                        <a:t>agro</a:t>
                      </a:r>
                      <a:r>
                        <a:rPr lang="en-US" sz="1400" u="none" strike="noStrike" dirty="0">
                          <a:effectLst/>
                        </a:rPr>
                        <a:t> industry, gathering, schools etc. (IEC Campaign)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Activity based campaign; one to one interaction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Communicate with waste generators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Participate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84573"/>
                  </a:ext>
                </a:extLst>
              </a:tr>
              <a:tr h="3064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Capacity building and training of team engaged in solid waste and cleaning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Conduct training in discussion/practice mode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Participation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56133"/>
                  </a:ext>
                </a:extLst>
              </a:tr>
              <a:tr h="2216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Planning and tracking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Data collection on status – for gap analysis with respect to the goal of Zero Waste; for uses in Plan preparation and DPR for the village. (solid and liquid waste).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Convene and participate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Participation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Participation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678422"/>
                  </a:ext>
                </a:extLst>
              </a:tr>
              <a:tr h="3064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Analysis of status data for decision making for Gram Panchayat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Execution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Facilitation and user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User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50144"/>
                  </a:ext>
                </a:extLst>
              </a:tr>
              <a:tr h="2055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Mobile app based record keeping and tracking.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Software development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User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User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1" marR="3821" marT="3821" marB="0" anchor="ctr"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508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30B99F-A44A-4913-9712-CE9FE517331B}"/>
              </a:ext>
            </a:extLst>
          </p:cNvPr>
          <p:cNvSpPr txBox="1"/>
          <p:nvPr/>
        </p:nvSpPr>
        <p:spPr>
          <a:xfrm>
            <a:off x="533400" y="62571"/>
            <a:ext cx="1059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Approach of Sunai Services – 2 (task of key actors)</a:t>
            </a:r>
          </a:p>
        </p:txBody>
      </p:sp>
    </p:spTree>
    <p:extLst>
      <p:ext uri="{BB962C8B-B14F-4D97-AF65-F5344CB8AC3E}">
        <p14:creationId xmlns:p14="http://schemas.microsoft.com/office/powerpoint/2010/main" val="128206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6CD3-F5D2-4ABF-B5C2-0E809FB5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Sunai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FC7F-38A4-4CFD-92C5-C8302909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80" y="1597574"/>
            <a:ext cx="10515600" cy="42777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IN" dirty="0"/>
              <a:t>Consultancy support to achieve zero waste and ODF-plus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IN" dirty="0"/>
              <a:t>Direct execution / Cover larger area like districts/blocks instead of a few villages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IN" sz="2800" dirty="0"/>
              <a:t>Sustained awareness campaign on segregation at source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IN" dirty="0"/>
              <a:t>Residents / </a:t>
            </a:r>
            <a:r>
              <a:rPr lang="en-IN" dirty="0" err="1"/>
              <a:t>niwasi</a:t>
            </a:r>
            <a:r>
              <a:rPr lang="en-IN" dirty="0"/>
              <a:t> </a:t>
            </a:r>
            <a:r>
              <a:rPr lang="en-IN" dirty="0" err="1"/>
              <a:t>sabha</a:t>
            </a:r>
            <a:r>
              <a:rPr lang="en-IN" dirty="0"/>
              <a:t> are core of any execution related to Waste Management and achieving zero waste.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IN" dirty="0"/>
              <a:t>Status report and gap analysis on sanitation : solid waste, grey water, black water and toilets.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800" b="0" u="none" strike="noStrike" dirty="0">
                <a:effectLst/>
              </a:rPr>
              <a:t>Detailed Project Report – DPR preparation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776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1821-1EA0-4553-8E45-FC62DED6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Sunai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764B4-0CBF-45F3-A58C-30F020FE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578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FFC000"/>
                </a:solidFill>
              </a:rPr>
              <a:t>Zero Waste information </a:t>
            </a:r>
            <a:r>
              <a:rPr lang="en-IN" sz="3200" b="1" u="sng" dirty="0">
                <a:solidFill>
                  <a:srgbClr val="FFC000"/>
                </a:solidFill>
              </a:rPr>
              <a:t>website in Hindi</a:t>
            </a:r>
          </a:p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92D050"/>
                </a:solidFill>
              </a:rPr>
              <a:t>Application for resident : </a:t>
            </a:r>
            <a:r>
              <a:rPr lang="en-IN" sz="3200" b="1" u="sng" dirty="0">
                <a:solidFill>
                  <a:srgbClr val="92D050"/>
                </a:solidFill>
              </a:rPr>
              <a:t>niwasi.in</a:t>
            </a:r>
          </a:p>
          <a:p>
            <a:pPr>
              <a:lnSpc>
                <a:spcPct val="150000"/>
              </a:lnSpc>
            </a:pPr>
            <a:r>
              <a:rPr lang="en-IN" sz="3200" b="1" u="sng" dirty="0">
                <a:solidFill>
                  <a:srgbClr val="00B0F0"/>
                </a:solidFill>
              </a:rPr>
              <a:t>Status Report</a:t>
            </a:r>
            <a:r>
              <a:rPr lang="en-IN" sz="3200" dirty="0">
                <a:solidFill>
                  <a:srgbClr val="00B0F0"/>
                </a:solidFill>
              </a:rPr>
              <a:t> on Resident’s awareness on Sanitation practices</a:t>
            </a:r>
          </a:p>
          <a:p>
            <a:pPr>
              <a:lnSpc>
                <a:spcPct val="150000"/>
              </a:lnSpc>
            </a:pPr>
            <a:r>
              <a:rPr lang="en-IN" sz="3200" b="1" u="sng" dirty="0">
                <a:solidFill>
                  <a:srgbClr val="0070C0"/>
                </a:solidFill>
              </a:rPr>
              <a:t>Process documents</a:t>
            </a:r>
            <a:r>
              <a:rPr lang="en-IN" sz="3200" dirty="0">
                <a:solidFill>
                  <a:srgbClr val="0070C0"/>
                </a:solidFill>
              </a:rPr>
              <a:t> and IEC tools</a:t>
            </a:r>
          </a:p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7030A0"/>
                </a:solidFill>
              </a:rPr>
              <a:t>Agenda driven </a:t>
            </a:r>
            <a:r>
              <a:rPr lang="en-IN" sz="3200" b="1" u="sng" dirty="0">
                <a:solidFill>
                  <a:srgbClr val="7030A0"/>
                </a:solidFill>
              </a:rPr>
              <a:t>Niwasi Sabha</a:t>
            </a:r>
            <a:r>
              <a:rPr lang="en-IN" sz="3200" b="1" dirty="0">
                <a:solidFill>
                  <a:srgbClr val="7030A0"/>
                </a:solidFill>
              </a:rPr>
              <a:t> </a:t>
            </a:r>
            <a:r>
              <a:rPr lang="en-IN" sz="3200" dirty="0">
                <a:solidFill>
                  <a:srgbClr val="7030A0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0304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45DE-A1DF-423A-8230-0D7CB82E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4"/>
            <a:ext cx="10515600" cy="793824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Estimate of resource for 1 block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12BF-C3F6-46B8-BAAA-866DD6A7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888"/>
            <a:ext cx="10515600" cy="5688420"/>
          </a:xfrm>
        </p:spPr>
        <p:txBody>
          <a:bodyPr>
            <a:normAutofit lnSpcReduction="10000"/>
          </a:bodyPr>
          <a:lstStyle/>
          <a:p>
            <a:r>
              <a:rPr lang="en-IN" sz="2400" b="1" dirty="0"/>
              <a:t>Niwasi Sabha facilitation team</a:t>
            </a:r>
            <a:r>
              <a:rPr lang="en-IN" sz="2400" dirty="0"/>
              <a:t> : 1 person for the block for entire project period </a:t>
            </a:r>
            <a:r>
              <a:rPr lang="en-IN" sz="2400" i="1" u="sng" dirty="0"/>
              <a:t>(Note – no budgetary support needed for this.)</a:t>
            </a:r>
          </a:p>
          <a:p>
            <a:r>
              <a:rPr lang="en-IN" sz="2400" b="1" dirty="0"/>
              <a:t>Capacity building and awareness generation team</a:t>
            </a:r>
            <a:r>
              <a:rPr lang="en-IN" sz="2400" dirty="0"/>
              <a:t> : 2 persons team for every 4 Gram Panchayats for first 2 months; 2 persons afterwards for whole block. </a:t>
            </a:r>
          </a:p>
          <a:p>
            <a:r>
              <a:rPr lang="en-IN" sz="2400" b="1" dirty="0"/>
              <a:t>Solid waste team for collection of dry waste and running material recovery facility :</a:t>
            </a:r>
            <a:r>
              <a:rPr lang="en-IN" sz="2400" dirty="0"/>
              <a:t> 1 person with 1 vehicle for every 4 Gram Panchayats. Fortnightly collection of segregated dry waste. </a:t>
            </a:r>
            <a:r>
              <a:rPr lang="en-IN" sz="2400" i="1" u="sng" dirty="0"/>
              <a:t>(Note – no budgetary support needed for this)</a:t>
            </a:r>
          </a:p>
          <a:p>
            <a:r>
              <a:rPr lang="en-IN" sz="2400" b="1" dirty="0"/>
              <a:t>Status report and gap analysis for sanitation: </a:t>
            </a:r>
          </a:p>
          <a:p>
            <a:pPr marL="457200" lvl="1" indent="0">
              <a:buNone/>
            </a:pPr>
            <a:r>
              <a:rPr lang="en-IN" dirty="0"/>
              <a:t>a) Consultant team of 2 persons for analysis, report preparation and consultation.</a:t>
            </a:r>
          </a:p>
          <a:p>
            <a:pPr marL="457200" lvl="1" indent="0">
              <a:buNone/>
            </a:pPr>
            <a:r>
              <a:rPr lang="en-IN" dirty="0"/>
              <a:t>b) Data collection team of 6 persons for 2 Gram Panchayats. Sunai data collection team will collect data for 2 gram panchayats but it will guide other resources (from GP or </a:t>
            </a:r>
            <a:r>
              <a:rPr lang="en-IN" dirty="0" err="1"/>
              <a:t>Jeevika</a:t>
            </a:r>
            <a:r>
              <a:rPr lang="en-IN" dirty="0"/>
              <a:t>) to collect data from other gram panchayats of the block using similar tools and processes. </a:t>
            </a:r>
          </a:p>
          <a:p>
            <a:pPr marL="457200" lvl="1" indent="0">
              <a:buNone/>
            </a:pPr>
            <a:r>
              <a:rPr lang="en-IN" dirty="0"/>
              <a:t>c) Scope of the status report will be these aspects of sanitation : solid waste, liquid waste (grey water and black water), toilets, faecal sludge.</a:t>
            </a:r>
          </a:p>
        </p:txBody>
      </p:sp>
    </p:spTree>
    <p:extLst>
      <p:ext uri="{BB962C8B-B14F-4D97-AF65-F5344CB8AC3E}">
        <p14:creationId xmlns:p14="http://schemas.microsoft.com/office/powerpoint/2010/main" val="292361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CAC0-0E4B-48D1-A5D8-D2DAD740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Sunai credential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4BD3-9E3A-411E-88C1-678EEA05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824"/>
            <a:ext cx="10515600" cy="503237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IN" sz="2400" dirty="0"/>
              <a:t>Sunai Waste Management services run on the principles of </a:t>
            </a:r>
            <a:r>
              <a:rPr lang="en-IN" sz="2400" b="1" i="1" dirty="0"/>
              <a:t>Zero-Waste </a:t>
            </a:r>
            <a:r>
              <a:rPr lang="en-IN" sz="2400" dirty="0"/>
              <a:t>and</a:t>
            </a:r>
            <a:r>
              <a:rPr lang="en-IN" sz="2400" b="1" i="1" dirty="0"/>
              <a:t> Niwasi Sabha </a:t>
            </a:r>
            <a:r>
              <a:rPr lang="en-IN" sz="2400" i="1" dirty="0"/>
              <a:t>(</a:t>
            </a:r>
            <a:r>
              <a:rPr lang="en-IN" sz="2400" i="1" dirty="0" err="1"/>
              <a:t>Milen</a:t>
            </a:r>
            <a:r>
              <a:rPr lang="en-IN" sz="2400" i="1" dirty="0"/>
              <a:t> to </a:t>
            </a:r>
            <a:r>
              <a:rPr lang="en-IN" sz="2400" i="1" dirty="0" err="1"/>
              <a:t>Sahi</a:t>
            </a:r>
            <a:r>
              <a:rPr lang="en-IN" sz="2400" i="1" dirty="0"/>
              <a:t>… </a:t>
            </a:r>
            <a:r>
              <a:rPr lang="en-IN" sz="2400" i="1" dirty="0" err="1"/>
              <a:t>Baaten</a:t>
            </a:r>
            <a:r>
              <a:rPr lang="en-IN" sz="2400" i="1" dirty="0"/>
              <a:t> to Hon...)</a:t>
            </a:r>
            <a:endParaRPr lang="en-IN" sz="2400" dirty="0"/>
          </a:p>
          <a:p>
            <a:pPr marL="0" indent="0">
              <a:buNone/>
            </a:pPr>
            <a:endParaRPr lang="en-IN" sz="1050" b="1" dirty="0"/>
          </a:p>
          <a:p>
            <a:pPr marL="0" indent="0">
              <a:buNone/>
            </a:pPr>
            <a:r>
              <a:rPr lang="en-IN" sz="2400" b="1" dirty="0"/>
              <a:t>Sunai experience : </a:t>
            </a:r>
            <a:r>
              <a:rPr lang="en-IN" sz="2400" dirty="0"/>
              <a:t> </a:t>
            </a:r>
          </a:p>
          <a:p>
            <a:pPr lvl="0"/>
            <a:r>
              <a:rPr lang="en-IN" sz="2400" dirty="0"/>
              <a:t>SUNAI is empanelled by Urban Development Department, Govt. of Uttar Pradesh for Solid Waste Management services for smaller cities .</a:t>
            </a:r>
          </a:p>
          <a:p>
            <a:pPr lvl="0"/>
            <a:r>
              <a:rPr lang="en-IN" sz="2400" dirty="0"/>
              <a:t>Sunai is providing services to </a:t>
            </a:r>
            <a:r>
              <a:rPr lang="en-IN" sz="2400" b="1" dirty="0"/>
              <a:t>Magadh </a:t>
            </a:r>
            <a:r>
              <a:rPr lang="en-IN" sz="2400" b="1" dirty="0" err="1"/>
              <a:t>Mahila</a:t>
            </a:r>
            <a:r>
              <a:rPr lang="en-IN" sz="2400" b="1" dirty="0"/>
              <a:t> College </a:t>
            </a:r>
            <a:r>
              <a:rPr lang="en-IN" sz="2400" dirty="0"/>
              <a:t>and </a:t>
            </a:r>
            <a:r>
              <a:rPr lang="en-IN" sz="2400" b="1" dirty="0"/>
              <a:t>Patna University </a:t>
            </a:r>
          </a:p>
          <a:p>
            <a:pPr lvl="0"/>
            <a:r>
              <a:rPr lang="en-IN" sz="2400" dirty="0"/>
              <a:t>Sunai served 1500 families in </a:t>
            </a:r>
            <a:r>
              <a:rPr lang="en-IN" sz="2400" dirty="0" err="1"/>
              <a:t>Danapur</a:t>
            </a:r>
            <a:r>
              <a:rPr lang="en-IN" sz="2400" dirty="0"/>
              <a:t> near Patna for about 1 year. </a:t>
            </a:r>
          </a:p>
          <a:p>
            <a:pPr lvl="0"/>
            <a:r>
              <a:rPr lang="en-IN" sz="2400" dirty="0"/>
              <a:t>Sunai established and operated compost cum material recovery facility at </a:t>
            </a:r>
            <a:r>
              <a:rPr lang="en-IN" sz="2400" dirty="0" err="1"/>
              <a:t>Balua</a:t>
            </a:r>
            <a:r>
              <a:rPr lang="en-IN" sz="2400" dirty="0"/>
              <a:t> village to cater to </a:t>
            </a:r>
            <a:r>
              <a:rPr lang="en-IN" sz="2400" dirty="0" err="1"/>
              <a:t>Danapur</a:t>
            </a:r>
            <a:r>
              <a:rPr lang="en-IN" sz="2400" dirty="0"/>
              <a:t> intervention.</a:t>
            </a:r>
          </a:p>
          <a:p>
            <a:pPr lvl="0"/>
            <a:r>
              <a:rPr lang="en-IN" sz="2400" dirty="0"/>
              <a:t>Sunai is partner of Development Management Institute (DMI), Patna, in action research development project towards Clean and Green Panchayat.</a:t>
            </a:r>
          </a:p>
          <a:p>
            <a:pPr lvl="0"/>
            <a:r>
              <a:rPr lang="en-IN" sz="2400" dirty="0"/>
              <a:t>Sunai promotes home composting in housing buildings.</a:t>
            </a:r>
          </a:p>
          <a:p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8471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85216E-D7B4-4055-A78A-0FC5E984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0" y="809752"/>
            <a:ext cx="3371088" cy="236524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77D458-68F9-44D6-B55A-E5A52AE0D199}"/>
              </a:ext>
            </a:extLst>
          </p:cNvPr>
          <p:cNvPicPr/>
          <p:nvPr/>
        </p:nvPicPr>
        <p:blipFill>
          <a:blip r:embed="rId3"/>
          <a:srcRect t="10729" b="6569"/>
          <a:stretch>
            <a:fillRect/>
          </a:stretch>
        </p:blipFill>
        <p:spPr>
          <a:xfrm>
            <a:off x="4336288" y="842182"/>
            <a:ext cx="3839051" cy="236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0755A-1A73-4FBB-ADBE-BD0BD674F049}"/>
              </a:ext>
            </a:extLst>
          </p:cNvPr>
          <p:cNvPicPr/>
          <p:nvPr/>
        </p:nvPicPr>
        <p:blipFill>
          <a:blip r:embed="rId4" cstate="print"/>
          <a:srcRect t="33213" b="25520"/>
          <a:stretch>
            <a:fillRect/>
          </a:stretch>
        </p:blipFill>
        <p:spPr>
          <a:xfrm>
            <a:off x="241301" y="4038178"/>
            <a:ext cx="7759700" cy="2365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471A7-CC09-4D39-B4B5-899EBA57481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5535" r="6172" b="14249"/>
          <a:stretch/>
        </p:blipFill>
        <p:spPr bwMode="auto">
          <a:xfrm>
            <a:off x="8210771" y="3768017"/>
            <a:ext cx="3569574" cy="2762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580A6-F6D1-407D-9603-354EB99B031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6859" y="327423"/>
            <a:ext cx="3009899" cy="3517661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451F9D-80E9-483E-A4C1-D7EEEA058FB1}"/>
              </a:ext>
            </a:extLst>
          </p:cNvPr>
          <p:cNvSpPr txBox="1"/>
          <p:nvPr/>
        </p:nvSpPr>
        <p:spPr>
          <a:xfrm>
            <a:off x="4301302" y="3207430"/>
            <a:ext cx="471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Compost unit at Magadh </a:t>
            </a:r>
            <a:r>
              <a:rPr lang="en-IN" sz="1400" i="1" dirty="0" err="1"/>
              <a:t>Mahila</a:t>
            </a:r>
            <a:r>
              <a:rPr lang="en-IN" sz="1400" i="1" dirty="0"/>
              <a:t> College, Patna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517A3-32E7-4F83-9676-A6C69584001F}"/>
              </a:ext>
            </a:extLst>
          </p:cNvPr>
          <p:cNvSpPr txBox="1"/>
          <p:nvPr/>
        </p:nvSpPr>
        <p:spPr>
          <a:xfrm>
            <a:off x="172765" y="6338732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Compost cum material recovery facility at </a:t>
            </a:r>
            <a:r>
              <a:rPr lang="en-IN" sz="1400" i="1" dirty="0" err="1"/>
              <a:t>Balua</a:t>
            </a:r>
            <a:r>
              <a:rPr lang="en-IN" sz="1400" i="1" dirty="0"/>
              <a:t> to feed </a:t>
            </a:r>
            <a:r>
              <a:rPr lang="en-IN" sz="1400" i="1" dirty="0" err="1"/>
              <a:t>Danapur</a:t>
            </a:r>
            <a:r>
              <a:rPr lang="en-IN" sz="1400" i="1" dirty="0"/>
              <a:t> solid waste services of Sunai (was operational for 1.5 years).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19961-E30C-40C8-B31C-C0F8BC8ADFF4}"/>
              </a:ext>
            </a:extLst>
          </p:cNvPr>
          <p:cNvSpPr txBox="1"/>
          <p:nvPr/>
        </p:nvSpPr>
        <p:spPr>
          <a:xfrm>
            <a:off x="8085578" y="6333792"/>
            <a:ext cx="419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Compost unit – left for dry leaf and another for kitchen waste at a building in Patna.</a:t>
            </a:r>
          </a:p>
        </p:txBody>
      </p:sp>
    </p:spTree>
    <p:extLst>
      <p:ext uri="{BB962C8B-B14F-4D97-AF65-F5344CB8AC3E}">
        <p14:creationId xmlns:p14="http://schemas.microsoft.com/office/powerpoint/2010/main" val="369990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6868</TotalTime>
  <Words>1672</Words>
  <Application>Microsoft Office PowerPoint</Application>
  <PresentationFormat>Widescreen</PresentationFormat>
  <Paragraphs>207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Document</vt:lpstr>
      <vt:lpstr>Zero Waste Village </vt:lpstr>
      <vt:lpstr>Zero Waste Village – the Mission</vt:lpstr>
      <vt:lpstr>Approach of Sunai Services – 1 (waste streams)</vt:lpstr>
      <vt:lpstr>PowerPoint Presentation</vt:lpstr>
      <vt:lpstr>Sunai Services</vt:lpstr>
      <vt:lpstr>Sunai Initiatives</vt:lpstr>
      <vt:lpstr>Estimate of resource for 1 block</vt:lpstr>
      <vt:lpstr>Sunai credential</vt:lpstr>
      <vt:lpstr>PowerPoint Presentation</vt:lpstr>
      <vt:lpstr>Experience of Sunai in a village</vt:lpstr>
      <vt:lpstr>Information from ground rural area Bihar   (Sample size 1042, 15 districts, 492 women and 550 men respondents, from all social groups and economic groups.</vt:lpstr>
      <vt:lpstr>Report from ground – Toilet &amp; open defecation</vt:lpstr>
      <vt:lpstr>PowerPoint Presentation</vt:lpstr>
      <vt:lpstr>PowerPoint Presentation</vt:lpstr>
      <vt:lpstr>PowerPoint Presentation</vt:lpstr>
      <vt:lpstr>PowerPoint Presentation</vt:lpstr>
      <vt:lpstr>Open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pranav chaudhary</dc:creator>
  <cp:lastModifiedBy>pranav chaudhary</cp:lastModifiedBy>
  <cp:revision>320</cp:revision>
  <dcterms:created xsi:type="dcterms:W3CDTF">2020-02-07T00:09:35Z</dcterms:created>
  <dcterms:modified xsi:type="dcterms:W3CDTF">2020-12-03T07:41:56Z</dcterms:modified>
</cp:coreProperties>
</file>