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2.xml" ContentType="application/vnd.openxmlformats-officedocument.drawingml.chartshapes+xml"/>
  <Override PartName="/ppt/charts/chart20.xml" ContentType="application/vnd.openxmlformats-officedocument.drawingml.chart+xml"/>
  <Override PartName="/ppt/drawings/drawing3.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53" r:id="rId2"/>
    <p:sldId id="256" r:id="rId3"/>
    <p:sldId id="316" r:id="rId4"/>
    <p:sldId id="334" r:id="rId5"/>
    <p:sldId id="317" r:id="rId6"/>
    <p:sldId id="319" r:id="rId7"/>
    <p:sldId id="357" r:id="rId8"/>
    <p:sldId id="302" r:id="rId9"/>
    <p:sldId id="320" r:id="rId10"/>
    <p:sldId id="362" r:id="rId11"/>
    <p:sldId id="321" r:id="rId12"/>
    <p:sldId id="296" r:id="rId13"/>
    <p:sldId id="344" r:id="rId14"/>
    <p:sldId id="322" r:id="rId15"/>
    <p:sldId id="284" r:id="rId16"/>
    <p:sldId id="304" r:id="rId17"/>
    <p:sldId id="349" r:id="rId18"/>
    <p:sldId id="323" r:id="rId19"/>
    <p:sldId id="285" r:id="rId20"/>
    <p:sldId id="351" r:id="rId21"/>
    <p:sldId id="341" r:id="rId22"/>
    <p:sldId id="347" r:id="rId23"/>
    <p:sldId id="355" r:id="rId24"/>
    <p:sldId id="324" r:id="rId25"/>
    <p:sldId id="345" r:id="rId26"/>
    <p:sldId id="346" r:id="rId27"/>
    <p:sldId id="354" r:id="rId28"/>
    <p:sldId id="342" r:id="rId29"/>
    <p:sldId id="312" r:id="rId30"/>
    <p:sldId id="271" r:id="rId31"/>
    <p:sldId id="336" r:id="rId32"/>
    <p:sldId id="338" r:id="rId33"/>
    <p:sldId id="281" r:id="rId34"/>
    <p:sldId id="272" r:id="rId35"/>
    <p:sldId id="34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hir Kumar Sharma" initials="Sudhir" lastIdx="34" clrIdx="0">
    <p:extLst>
      <p:ext uri="{19B8F6BF-5375-455C-9EA6-DF929625EA0E}">
        <p15:presenceInfo xmlns:p15="http://schemas.microsoft.com/office/powerpoint/2012/main" userId="Sudhir Kumar Shar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5050"/>
    <a:srgbClr val="FF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209" autoAdjust="0"/>
  </p:normalViewPr>
  <p:slideViewPr>
    <p:cSldViewPr snapToGrid="0">
      <p:cViewPr varScale="1">
        <p:scale>
          <a:sx n="65" d="100"/>
          <a:sy n="65" d="100"/>
        </p:scale>
        <p:origin x="6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_EXECUTION\Workshop%20ZERO%20WASTE%20SANITATION\Survey%20Data%20Final\Sanitation%20Awareness%20Survey%202020%20Bihar%20(Sunai)%201042%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oleObject" Target="file:///C:\Users\Pranav\Downloads\Sanitation%20Awareness%20Survey%202020%20Bihar%20(Sunai)%201042%20(3).xlsx" TargetMode="External"/><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charts/_rels/chart14.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ranav\Downloads\Sanitation%20Awareness%20Survey%202020%20Bihar%20(Sunai)%201042%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_EXECUTION\Workshop%20ZERO%20WASTE%20SANITATION\Survey%20Data%20Final\Sanitation%20Awareness%20Survey%202020%20Bihar%20(Sunai)%201042%20(2).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_EXECUTION\Workshop%20ZERO%20WASTE%20SANITATION\Sanitation%20Awareness%20Survey%202020%20Bihar%20(Sunai)%201042%20Final%20(Recovered).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Fina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Final%20(Recovere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Final%20(Recovere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_EXECUTION\Workshop%20ZERO%20WASTE%20SANITATION\Sanitation%20Awareness%20Survey%202020%20Bihar%20(Sunai)%20104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_EXECUTION\Workshop%20ZERO%20WASTE%20SANITATION\Survey%20Data%20Final\Sanitation%20Awareness%20Survey%202020%20Bihar%20(Sunai)%201042%20(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Pranav%20Sir%20Project\Sunai%20Personal%20Project\Sanitation%20Awareness%20Survey\Sanitation%20Awareness%20Survey%202020%20Bihar%20(Sunai)%201042%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_EXECUTION\Workshop%20ZERO%20WASTE%20SANITATION\Sanitation%20Awareness%20Survey%202020%20Bihar%20(Sunai)%201042%20(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_EXECUTION\Workshop%20ZERO%20WASTE%20SANITATION\Sanitation%20Awareness%20Survey%202020%20Bihar%20(Sunai)%201042.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_EXECUTION\Workshop%20ZERO%20WASTE%20SANITATION\Sanitation%20Awareness%20Re-survey%20about%20300%20record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_EXECUTION\Workshop%20ZERO%20WASTE%20SANITATION\Sanitation%20Awareness%20Re-survey%20about%20300%20record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ranav\Downloads\Sanitation%20Awareness%20Survey%202020%20Bihar%20(Sunai)%201042%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dirty="0"/>
              <a:t>Gender</a:t>
            </a:r>
          </a:p>
        </c:rich>
      </c:tx>
      <c:layout>
        <c:manualLayout>
          <c:xMode val="edge"/>
          <c:yMode val="edge"/>
          <c:x val="0.33661111111111131"/>
          <c:y val="1.3888888888888975E-2"/>
        </c:manualLayout>
      </c:layout>
      <c:overlay val="0"/>
    </c:title>
    <c:autoTitleDeleted val="0"/>
    <c:plotArea>
      <c:layout>
        <c:manualLayout>
          <c:layoutTarget val="inner"/>
          <c:xMode val="edge"/>
          <c:yMode val="edge"/>
          <c:x val="0.17696153247242438"/>
          <c:y val="0.16446273163223118"/>
          <c:w val="0.48015530466006218"/>
          <c:h val="0.69857162591518163"/>
        </c:manualLayout>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'Sample Discription'!$C$3:$C$4</c:f>
              <c:strCache>
                <c:ptCount val="2"/>
                <c:pt idx="0">
                  <c:v>पुरुष Male</c:v>
                </c:pt>
                <c:pt idx="1">
                  <c:v>महिला Female</c:v>
                </c:pt>
              </c:strCache>
            </c:strRef>
          </c:cat>
          <c:val>
            <c:numRef>
              <c:f>'Sample Discription'!$D$3:$D$4</c:f>
              <c:numCache>
                <c:formatCode>General</c:formatCode>
                <c:ptCount val="2"/>
                <c:pt idx="0">
                  <c:v>550</c:v>
                </c:pt>
                <c:pt idx="1">
                  <c:v>492</c:v>
                </c:pt>
              </c:numCache>
            </c:numRef>
          </c:val>
          <c:extLst>
            <c:ext xmlns:c16="http://schemas.microsoft.com/office/drawing/2014/chart" uri="{C3380CC4-5D6E-409C-BE32-E72D297353CC}">
              <c16:uniqueId val="{00000000-F43C-4DAE-846C-DCFEC1A7280E}"/>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spPr>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hi-IN" dirty="0"/>
              <a:t>घरों में चालू हालत में शौचालय</a:t>
            </a:r>
            <a:r>
              <a:rPr lang="en-IN" dirty="0"/>
              <a:t> </a:t>
            </a:r>
          </a:p>
          <a:p>
            <a:pPr>
              <a:defRPr sz="1200" b="1" i="0" u="none" strike="noStrike" kern="1200" spc="0" baseline="0">
                <a:solidFill>
                  <a:sysClr val="windowText" lastClr="000000"/>
                </a:solidFill>
                <a:latin typeface="+mn-lt"/>
                <a:ea typeface="+mn-ea"/>
                <a:cs typeface="+mn-cs"/>
              </a:defRPr>
            </a:pPr>
            <a:r>
              <a:rPr lang="en-IN" dirty="0"/>
              <a:t>(N = 1042)</a:t>
            </a:r>
            <a:endParaRPr lang="hi-IN" dirty="0"/>
          </a:p>
        </c:rich>
      </c:tx>
      <c:overlay val="0"/>
      <c:spPr>
        <a:noFill/>
        <a:ln>
          <a:noFill/>
        </a:ln>
        <a:effectLst/>
      </c:spPr>
    </c:title>
    <c:autoTitleDeleted val="0"/>
    <c:plotArea>
      <c:layout>
        <c:manualLayout>
          <c:layoutTarget val="inner"/>
          <c:xMode val="edge"/>
          <c:yMode val="edge"/>
          <c:x val="0.22378405502515519"/>
          <c:y val="0.17980812053107079"/>
          <c:w val="0.46154073724341432"/>
          <c:h val="0.758782447809549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DF-4120-BEBF-C130B7FA618E}"/>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1EDF-4120-BEBF-C130B7FA618E}"/>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1EDF-4120-BEBF-C130B7FA61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(Print)'!$D$40:$E$40</c:f>
              <c:strCache>
                <c:ptCount val="2"/>
                <c:pt idx="0">
                  <c:v>हाँ</c:v>
                </c:pt>
                <c:pt idx="1">
                  <c:v>नहीं</c:v>
                </c:pt>
              </c:strCache>
            </c:strRef>
          </c:cat>
          <c:val>
            <c:numRef>
              <c:f>'Chart (Print)'!$D$41:$E$41</c:f>
              <c:numCache>
                <c:formatCode>General</c:formatCode>
                <c:ptCount val="2"/>
                <c:pt idx="0">
                  <c:v>700</c:v>
                </c:pt>
                <c:pt idx="1">
                  <c:v>342</c:v>
                </c:pt>
              </c:numCache>
            </c:numRef>
          </c:val>
          <c:extLst>
            <c:ext xmlns:c15="http://schemas.microsoft.com/office/drawing/2012/chart" uri="{02D57815-91ED-43cb-92C2-25804820EDAC}">
              <c15:filteredSeriesTitle>
                <c15:tx>
                  <c:strRef>
                    <c:extLst>
                      <c:ext uri="{02D57815-91ED-43cb-92C2-25804820EDAC}">
                        <c15:formulaRef>
                          <c15:sqref>'Chart (2)'!#REF!</c15:sqref>
                        </c15:formulaRef>
                      </c:ext>
                    </c:extLst>
                    <c:strCache>
                      <c:ptCount val="1"/>
                      <c:pt idx="0">
                        <c:v>#REF!</c:v>
                      </c:pt>
                    </c:strCache>
                  </c:strRef>
                </c15:tx>
              </c15:filteredSeriesTitle>
            </c:ext>
            <c:ext xmlns:c16="http://schemas.microsoft.com/office/drawing/2014/chart" uri="{C3380CC4-5D6E-409C-BE32-E72D297353CC}">
              <c16:uniqueId val="{00000004-1EDF-4120-BEBF-C130B7FA618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घरों में चालू हालत में </a:t>
            </a:r>
            <a:r>
              <a:rPr lang="hi-IN"/>
              <a:t>शौचालय है</a:t>
            </a:r>
            <a:r>
              <a:rPr lang="en-IN"/>
              <a:t> </a:t>
            </a:r>
            <a:r>
              <a:rPr lang="hi-IN" dirty="0"/>
              <a:t>और घर में कमरे</a:t>
            </a:r>
          </a:p>
        </c:rich>
      </c:tx>
      <c:layout>
        <c:manualLayout>
          <c:xMode val="edge"/>
          <c:yMode val="edge"/>
          <c:x val="8.8221178235073888E-2"/>
          <c:y val="1.8779342723004692E-2"/>
        </c:manualLayout>
      </c:layout>
      <c:overlay val="0"/>
    </c:title>
    <c:autoTitleDeleted val="0"/>
    <c:plotArea>
      <c:layout>
        <c:manualLayout>
          <c:layoutTarget val="inner"/>
          <c:xMode val="edge"/>
          <c:yMode val="edge"/>
          <c:x val="3.0555555555555582E-2"/>
          <c:y val="0.21317770268105307"/>
          <c:w val="0.93888888888889166"/>
          <c:h val="0.55959943294488934"/>
        </c:manualLayout>
      </c:layout>
      <c:barChart>
        <c:barDir val="col"/>
        <c:grouping val="percentStacked"/>
        <c:varyColors val="0"/>
        <c:ser>
          <c:idx val="0"/>
          <c:order val="0"/>
          <c:tx>
            <c:strRef>
              <c:f>'Chart (Print)'!$D$139</c:f>
              <c:strCache>
                <c:ptCount val="1"/>
                <c:pt idx="0">
                  <c:v>हाँ</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(Print)'!$C$140:$C$143</c:f>
              <c:strCache>
                <c:ptCount val="4"/>
                <c:pt idx="0">
                  <c:v>एक कमरे का घर {N = 210}</c:v>
                </c:pt>
                <c:pt idx="1">
                  <c:v>दो कमरे का घर {N = 354}</c:v>
                </c:pt>
                <c:pt idx="2">
                  <c:v>तीन या ज्यादा कमरे का घर {N = 478}</c:v>
                </c:pt>
                <c:pt idx="3">
                  <c:v>सभी {N = 1042}</c:v>
                </c:pt>
              </c:strCache>
            </c:strRef>
          </c:cat>
          <c:val>
            <c:numRef>
              <c:f>'Chart (Print)'!$D$140:$D$143</c:f>
              <c:numCache>
                <c:formatCode>0.0%</c:formatCode>
                <c:ptCount val="4"/>
                <c:pt idx="0">
                  <c:v>0.45714285714285713</c:v>
                </c:pt>
                <c:pt idx="1">
                  <c:v>0.5423728813559322</c:v>
                </c:pt>
                <c:pt idx="2">
                  <c:v>0.86192468619246865</c:v>
                </c:pt>
                <c:pt idx="3">
                  <c:v>0.67178502879078694</c:v>
                </c:pt>
              </c:numCache>
            </c:numRef>
          </c:val>
          <c:extLst>
            <c:ext xmlns:c16="http://schemas.microsoft.com/office/drawing/2014/chart" uri="{C3380CC4-5D6E-409C-BE32-E72D297353CC}">
              <c16:uniqueId val="{00000000-E588-4EED-838E-9EB5BBBFB6A4}"/>
            </c:ext>
          </c:extLst>
        </c:ser>
        <c:ser>
          <c:idx val="1"/>
          <c:order val="1"/>
          <c:tx>
            <c:strRef>
              <c:f>'Chart (Print)'!$E$139</c:f>
              <c:strCache>
                <c:ptCount val="1"/>
                <c:pt idx="0">
                  <c:v>नहीं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(Print)'!$C$140:$C$143</c:f>
              <c:strCache>
                <c:ptCount val="4"/>
                <c:pt idx="0">
                  <c:v>एक कमरे का घर {N = 210}</c:v>
                </c:pt>
                <c:pt idx="1">
                  <c:v>दो कमरे का घर {N = 354}</c:v>
                </c:pt>
                <c:pt idx="2">
                  <c:v>तीन या ज्यादा कमरे का घर {N = 478}</c:v>
                </c:pt>
                <c:pt idx="3">
                  <c:v>सभी {N = 1042}</c:v>
                </c:pt>
              </c:strCache>
            </c:strRef>
          </c:cat>
          <c:val>
            <c:numRef>
              <c:f>'Chart (Print)'!$E$140:$E$143</c:f>
              <c:numCache>
                <c:formatCode>0.0%</c:formatCode>
                <c:ptCount val="4"/>
                <c:pt idx="0">
                  <c:v>0.54285714285714282</c:v>
                </c:pt>
                <c:pt idx="1">
                  <c:v>0.4576271186440678</c:v>
                </c:pt>
                <c:pt idx="2">
                  <c:v>0.13807531380753138</c:v>
                </c:pt>
                <c:pt idx="3">
                  <c:v>0.32821497120921306</c:v>
                </c:pt>
              </c:numCache>
            </c:numRef>
          </c:val>
          <c:extLst>
            <c:ext xmlns:c16="http://schemas.microsoft.com/office/drawing/2014/chart" uri="{C3380CC4-5D6E-409C-BE32-E72D297353CC}">
              <c16:uniqueId val="{00000001-E588-4EED-838E-9EB5BBBFB6A4}"/>
            </c:ext>
          </c:extLst>
        </c:ser>
        <c:dLbls>
          <c:showLegendKey val="0"/>
          <c:showVal val="1"/>
          <c:showCatName val="0"/>
          <c:showSerName val="0"/>
          <c:showPercent val="0"/>
          <c:showBubbleSize val="0"/>
        </c:dLbls>
        <c:gapWidth val="95"/>
        <c:overlap val="100"/>
        <c:axId val="86337792"/>
        <c:axId val="86347776"/>
      </c:barChart>
      <c:catAx>
        <c:axId val="86337792"/>
        <c:scaling>
          <c:orientation val="minMax"/>
        </c:scaling>
        <c:delete val="0"/>
        <c:axPos val="b"/>
        <c:numFmt formatCode="General" sourceLinked="0"/>
        <c:majorTickMark val="none"/>
        <c:minorTickMark val="none"/>
        <c:tickLblPos val="nextTo"/>
        <c:crossAx val="86347776"/>
        <c:crosses val="autoZero"/>
        <c:auto val="1"/>
        <c:lblAlgn val="ctr"/>
        <c:lblOffset val="100"/>
        <c:noMultiLvlLbl val="0"/>
      </c:catAx>
      <c:valAx>
        <c:axId val="86347776"/>
        <c:scaling>
          <c:orientation val="minMax"/>
        </c:scaling>
        <c:delete val="1"/>
        <c:axPos val="l"/>
        <c:numFmt formatCode="0%" sourceLinked="1"/>
        <c:majorTickMark val="out"/>
        <c:minorTickMark val="none"/>
        <c:tickLblPos val="nextTo"/>
        <c:crossAx val="86337792"/>
        <c:crosses val="autoZero"/>
        <c:crossBetween val="between"/>
      </c:valAx>
    </c:plotArea>
    <c:legend>
      <c:legendPos val="t"/>
      <c:layout>
        <c:manualLayout>
          <c:xMode val="edge"/>
          <c:yMode val="edge"/>
          <c:x val="0.81917267694479523"/>
          <c:y val="0"/>
          <c:w val="0.12448471299297298"/>
          <c:h val="0.22312648197996737"/>
        </c:manualLayout>
      </c:layout>
      <c:overlay val="0"/>
    </c:legend>
    <c:plotVisOnly val="1"/>
    <c:dispBlanksAs val="gap"/>
    <c:showDLblsOverMax val="0"/>
  </c:chart>
  <c:spPr>
    <a:noFill/>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(Print)'!$C$207</c:f>
          <c:strCache>
            <c:ptCount val="1"/>
            <c:pt idx="0">
              <c:v>उत्तरदाता का विचार - कितने पुरुष खुले में शौच जाते है। [N = 1042]</c:v>
            </c:pt>
          </c:strCache>
        </c:strRef>
      </c:tx>
      <c:overlay val="0"/>
      <c:txPr>
        <a:bodyPr/>
        <a:lstStyle/>
        <a:p>
          <a:pPr>
            <a:defRPr sz="1050"/>
          </a:pPr>
          <a:endParaRPr lang="en-US"/>
        </a:p>
      </c:txPr>
    </c:title>
    <c:autoTitleDeleted val="0"/>
    <c:plotArea>
      <c:layout/>
      <c:pieChart>
        <c:varyColors val="1"/>
        <c:ser>
          <c:idx val="0"/>
          <c:order val="0"/>
          <c:dPt>
            <c:idx val="0"/>
            <c:bubble3D val="0"/>
            <c:spPr>
              <a:solidFill>
                <a:srgbClr val="FF0000"/>
              </a:solidFill>
            </c:spPr>
            <c:extLst>
              <c:ext xmlns:c16="http://schemas.microsoft.com/office/drawing/2014/chart" uri="{C3380CC4-5D6E-409C-BE32-E72D297353CC}">
                <c16:uniqueId val="{00000000-AB8D-4126-9BB7-BC62AC8E758D}"/>
              </c:ext>
            </c:extLst>
          </c:dPt>
          <c:dPt>
            <c:idx val="2"/>
            <c:bubble3D val="0"/>
            <c:spPr>
              <a:solidFill>
                <a:schemeClr val="accent2">
                  <a:lumMod val="60000"/>
                  <a:lumOff val="40000"/>
                </a:schemeClr>
              </a:solidFill>
            </c:spPr>
            <c:extLst>
              <c:ext xmlns:c16="http://schemas.microsoft.com/office/drawing/2014/chart" uri="{C3380CC4-5D6E-409C-BE32-E72D297353CC}">
                <c16:uniqueId val="{00000002-AB8D-4126-9BB7-BC62AC8E758D}"/>
              </c:ext>
            </c:extLst>
          </c:dPt>
          <c:dPt>
            <c:idx val="3"/>
            <c:bubble3D val="0"/>
            <c:spPr>
              <a:solidFill>
                <a:schemeClr val="accent6">
                  <a:lumMod val="60000"/>
                  <a:lumOff val="40000"/>
                </a:schemeClr>
              </a:solidFill>
            </c:spPr>
            <c:extLst>
              <c:ext xmlns:c16="http://schemas.microsoft.com/office/drawing/2014/chart" uri="{C3380CC4-5D6E-409C-BE32-E72D297353CC}">
                <c16:uniqueId val="{00000003-AB8D-4126-9BB7-BC62AC8E758D}"/>
              </c:ext>
            </c:extLst>
          </c:dPt>
          <c:dLbls>
            <c:dLbl>
              <c:idx val="0"/>
              <c:layout>
                <c:manualLayout>
                  <c:x val="0.21642587653865883"/>
                  <c:y val="6.98576972833120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B8D-4126-9BB7-BC62AC8E758D}"/>
                </c:ext>
              </c:extLst>
            </c:dLbl>
            <c:dLbl>
              <c:idx val="1"/>
              <c:layout>
                <c:manualLayout>
                  <c:x val="4.8635948448865436E-2"/>
                  <c:y val="7.38635012013227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8D-4126-9BB7-BC62AC8E758D}"/>
                </c:ext>
              </c:extLst>
            </c:dLbl>
            <c:dLbl>
              <c:idx val="2"/>
              <c:layout>
                <c:manualLayout>
                  <c:x val="5.7264295497614026E-2"/>
                  <c:y val="-9.9033584643871638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B8D-4126-9BB7-BC62AC8E758D}"/>
                </c:ext>
              </c:extLst>
            </c:dLbl>
            <c:dLbl>
              <c:idx val="3"/>
              <c:layout>
                <c:manualLayout>
                  <c:x val="-4.3108536073126334E-2"/>
                  <c:y val="-2.0604229607250796E-2"/>
                </c:manualLayout>
              </c:layout>
              <c:spPr>
                <a:solidFill>
                  <a:schemeClr val="accent6">
                    <a:lumMod val="60000"/>
                    <a:lumOff val="40000"/>
                  </a:schemeClr>
                </a:solid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8D-4126-9BB7-BC62AC8E758D}"/>
                </c:ext>
              </c:extLst>
            </c:dLbl>
            <c:dLbl>
              <c:idx val="4"/>
              <c:layout>
                <c:manualLayout>
                  <c:x val="-0.21200748087658869"/>
                  <c:y val="0.2795717776657236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B8D-4126-9BB7-BC62AC8E758D}"/>
                </c:ext>
              </c:extLst>
            </c:dLbl>
            <c:dLbl>
              <c:idx val="5"/>
              <c:layout>
                <c:manualLayout>
                  <c:x val="-0.2624822079799925"/>
                  <c:y val="3.7867690469255484E-2"/>
                </c:manualLayout>
              </c:layout>
              <c:spPr>
                <a:solidFill>
                  <a:schemeClr val="accent6">
                    <a:lumMod val="60000"/>
                    <a:lumOff val="40000"/>
                  </a:schemeClr>
                </a:solidFill>
                <a:ln>
                  <a:noFill/>
                </a:ln>
                <a:effectLst/>
              </c:spPr>
              <c:txPr>
                <a:bodyPr wrap="square" lIns="38100" tIns="19050" rIns="38100" bIns="19050" anchor="ctr">
                  <a:noAutofit/>
                </a:bodyPr>
                <a:lstStyle/>
                <a:p>
                  <a:pPr>
                    <a:defRPr>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880163254215789"/>
                      <c:h val="0.18873060998315624"/>
                    </c:manualLayout>
                  </c15:layout>
                </c:ext>
                <c:ext xmlns:c16="http://schemas.microsoft.com/office/drawing/2014/chart" uri="{C3380CC4-5D6E-409C-BE32-E72D297353CC}">
                  <c16:uniqueId val="{00000005-AB8D-4126-9BB7-BC62AC8E758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'Chart (Print)'!$C$209:$C$214</c:f>
              <c:strCache>
                <c:ptCount val="6"/>
                <c:pt idx="0">
                  <c:v>1) लगभग सभी</c:v>
                </c:pt>
                <c:pt idx="1">
                  <c:v>2) लगभग आधे से ज्यादा</c:v>
                </c:pt>
                <c:pt idx="2">
                  <c:v>3) लगभग आधा</c:v>
                </c:pt>
                <c:pt idx="3">
                  <c:v>4) लगभग न के बराबर</c:v>
                </c:pt>
                <c:pt idx="4">
                  <c:v>5) लगभग एक चौथाई</c:v>
                </c:pt>
                <c:pt idx="5">
                  <c:v>6) कोई नहीं</c:v>
                </c:pt>
              </c:strCache>
            </c:strRef>
          </c:cat>
          <c:val>
            <c:numRef>
              <c:f>'Chart (Print)'!$D$209:$D$214</c:f>
              <c:numCache>
                <c:formatCode>General</c:formatCode>
                <c:ptCount val="6"/>
                <c:pt idx="0">
                  <c:v>144</c:v>
                </c:pt>
                <c:pt idx="1">
                  <c:v>321</c:v>
                </c:pt>
                <c:pt idx="2">
                  <c:v>164</c:v>
                </c:pt>
                <c:pt idx="3">
                  <c:v>218</c:v>
                </c:pt>
                <c:pt idx="4">
                  <c:v>175</c:v>
                </c:pt>
                <c:pt idx="5">
                  <c:v>20</c:v>
                </c:pt>
              </c:numCache>
            </c:numRef>
          </c:val>
          <c:extLst>
            <c:ext xmlns:c16="http://schemas.microsoft.com/office/drawing/2014/chart" uri="{C3380CC4-5D6E-409C-BE32-E72D297353CC}">
              <c16:uniqueId val="{00000006-AB8D-4126-9BB7-BC62AC8E758D}"/>
            </c:ext>
          </c:extLst>
        </c:ser>
        <c:dLbls>
          <c:showLegendKey val="0"/>
          <c:showVal val="0"/>
          <c:showCatName val="0"/>
          <c:showSerName val="0"/>
          <c:showPercent val="1"/>
          <c:showBubbleSize val="0"/>
          <c:showLeaderLines val="1"/>
        </c:dLbls>
        <c:firstSliceAng val="0"/>
      </c:pieChart>
    </c:plotArea>
    <c:plotVisOnly val="1"/>
    <c:dispBlanksAs val="zero"/>
    <c:showDLblsOverMax val="0"/>
  </c:chart>
  <c:spPr>
    <a:ln>
      <a:solidFill>
        <a:schemeClr val="tx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sz="1200" b="1" i="0" u="none" strike="noStrike" baseline="0" dirty="0" err="1">
                <a:effectLst/>
              </a:rPr>
              <a:t>उत्‍तरदाता</a:t>
            </a:r>
            <a:r>
              <a:rPr lang="hi-IN" sz="1200" b="1" i="0" u="none" strike="noStrike" baseline="0" dirty="0">
                <a:effectLst/>
              </a:rPr>
              <a:t> का विचार : </a:t>
            </a:r>
            <a:r>
              <a:rPr lang="hi-IN" dirty="0"/>
              <a:t>खुले में फैला मल घर में वापस आने का माध्यम {</a:t>
            </a:r>
            <a:r>
              <a:rPr lang="en-IN" dirty="0"/>
              <a:t>N = 1042}</a:t>
            </a:r>
          </a:p>
        </c:rich>
      </c:tx>
      <c:overlay val="0"/>
    </c:title>
    <c:autoTitleDeleted val="0"/>
    <c:plotArea>
      <c:layout/>
      <c:barChart>
        <c:barDir val="col"/>
        <c:grouping val="clustered"/>
        <c:varyColors val="0"/>
        <c:ser>
          <c:idx val="0"/>
          <c:order val="0"/>
          <c:invertIfNegative val="0"/>
          <c:dPt>
            <c:idx val="0"/>
            <c:invertIfNegative val="0"/>
            <c:bubble3D val="0"/>
            <c:spPr>
              <a:blipFill>
                <a:blip xmlns:r="http://schemas.openxmlformats.org/officeDocument/2006/relationships" r:embed="rId1"/>
                <a:stretch>
                  <a:fillRect/>
                </a:stretch>
              </a:blipFill>
            </c:spPr>
            <c:pictureOptions>
              <c:pictureFormat val="stack"/>
            </c:pictureOptions>
            <c:extLst>
              <c:ext xmlns:c16="http://schemas.microsoft.com/office/drawing/2014/chart" uri="{C3380CC4-5D6E-409C-BE32-E72D297353CC}">
                <c16:uniqueId val="{00000001-C840-43E4-A142-8BEED2BE8AA6}"/>
              </c:ext>
            </c:extLst>
          </c:dPt>
          <c:dPt>
            <c:idx val="1"/>
            <c:invertIfNegative val="0"/>
            <c:bubble3D val="0"/>
            <c:spPr>
              <a:blipFill>
                <a:blip xmlns:r="http://schemas.openxmlformats.org/officeDocument/2006/relationships" r:embed="rId2"/>
                <a:stretch>
                  <a:fillRect/>
                </a:stretch>
              </a:blipFill>
            </c:spPr>
            <c:pictureOptions>
              <c:pictureFormat val="stack"/>
            </c:pictureOptions>
            <c:extLst>
              <c:ext xmlns:c16="http://schemas.microsoft.com/office/drawing/2014/chart" uri="{C3380CC4-5D6E-409C-BE32-E72D297353CC}">
                <c16:uniqueId val="{00000003-C840-43E4-A142-8BEED2BE8AA6}"/>
              </c:ext>
            </c:extLst>
          </c:dPt>
          <c:dPt>
            <c:idx val="2"/>
            <c:invertIfNegative val="0"/>
            <c:bubble3D val="0"/>
            <c:spPr>
              <a:blipFill>
                <a:blip xmlns:r="http://schemas.openxmlformats.org/officeDocument/2006/relationships" r:embed="rId3"/>
                <a:stretch>
                  <a:fillRect/>
                </a:stretch>
              </a:blipFill>
            </c:spPr>
            <c:pictureOptions>
              <c:pictureFormat val="stack"/>
            </c:pictureOptions>
            <c:extLst>
              <c:ext xmlns:c16="http://schemas.microsoft.com/office/drawing/2014/chart" uri="{C3380CC4-5D6E-409C-BE32-E72D297353CC}">
                <c16:uniqueId val="{00000005-C840-43E4-A142-8BEED2BE8AA6}"/>
              </c:ext>
            </c:extLst>
          </c:dPt>
          <c:dPt>
            <c:idx val="3"/>
            <c:invertIfNegative val="0"/>
            <c:bubble3D val="0"/>
            <c:spPr>
              <a:blipFill>
                <a:blip xmlns:r="http://schemas.openxmlformats.org/officeDocument/2006/relationships" r:embed="rId4"/>
                <a:stretch>
                  <a:fillRect/>
                </a:stretch>
              </a:blipFill>
            </c:spPr>
            <c:pictureOptions>
              <c:pictureFormat val="stack"/>
            </c:pictureOptions>
            <c:extLst>
              <c:ext xmlns:c16="http://schemas.microsoft.com/office/drawing/2014/chart" uri="{C3380CC4-5D6E-409C-BE32-E72D297353CC}">
                <c16:uniqueId val="{00000007-C840-43E4-A142-8BEED2BE8AA6}"/>
              </c:ext>
            </c:extLst>
          </c:dPt>
          <c:dPt>
            <c:idx val="4"/>
            <c:invertIfNegative val="0"/>
            <c:bubble3D val="0"/>
            <c:spPr>
              <a:blipFill>
                <a:blip xmlns:r="http://schemas.openxmlformats.org/officeDocument/2006/relationships" r:embed="rId5"/>
                <a:stretch>
                  <a:fillRect/>
                </a:stretch>
              </a:blipFill>
            </c:spPr>
            <c:pictureOptions>
              <c:pictureFormat val="stack"/>
            </c:pictureOptions>
            <c:extLst>
              <c:ext xmlns:c16="http://schemas.microsoft.com/office/drawing/2014/chart" uri="{C3380CC4-5D6E-409C-BE32-E72D297353CC}">
                <c16:uniqueId val="{00000009-C840-43E4-A142-8BEED2BE8AA6}"/>
              </c:ext>
            </c:extLst>
          </c:dPt>
          <c:dPt>
            <c:idx val="5"/>
            <c:invertIfNegative val="0"/>
            <c:bubble3D val="0"/>
            <c:spPr>
              <a:blipFill>
                <a:blip xmlns:r="http://schemas.openxmlformats.org/officeDocument/2006/relationships" r:embed="rId6"/>
                <a:stretch>
                  <a:fillRect/>
                </a:stretch>
              </a:blipFill>
            </c:spPr>
            <c:pictureOptions>
              <c:pictureFormat val="stack"/>
            </c:pictureOptions>
            <c:extLst>
              <c:ext xmlns:c16="http://schemas.microsoft.com/office/drawing/2014/chart" uri="{C3380CC4-5D6E-409C-BE32-E72D297353CC}">
                <c16:uniqueId val="{0000000B-C840-43E4-A142-8BEED2BE8A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(Print)'!$C$453:$C$458</c:f>
              <c:strCache>
                <c:ptCount val="6"/>
                <c:pt idx="0">
                  <c:v>1) मक्खी के द्वारा</c:v>
                </c:pt>
                <c:pt idx="1">
                  <c:v>2) जानवर के खुर से</c:v>
                </c:pt>
                <c:pt idx="2">
                  <c:v>3) गाड़ी के चक्के से</c:v>
                </c:pt>
                <c:pt idx="3">
                  <c:v>4) इनसानों के चप्पल / जूता से</c:v>
                </c:pt>
                <c:pt idx="4">
                  <c:v>5) हमारे घर में मल वापस नहीं आता है</c:v>
                </c:pt>
                <c:pt idx="5">
                  <c:v>6) कभी सोचा ही नहीं / कह नहीं सकते</c:v>
                </c:pt>
              </c:strCache>
            </c:strRef>
          </c:cat>
          <c:val>
            <c:numRef>
              <c:f>'Chart (Print)'!$D$453:$D$458</c:f>
              <c:numCache>
                <c:formatCode>0.0%</c:formatCode>
                <c:ptCount val="6"/>
                <c:pt idx="0">
                  <c:v>0.8262955854126679</c:v>
                </c:pt>
                <c:pt idx="1">
                  <c:v>0.69481765834932818</c:v>
                </c:pt>
                <c:pt idx="2">
                  <c:v>0.59980806142034548</c:v>
                </c:pt>
                <c:pt idx="3">
                  <c:v>0.50095969289827258</c:v>
                </c:pt>
                <c:pt idx="4">
                  <c:v>4.9904030710172742E-2</c:v>
                </c:pt>
                <c:pt idx="5">
                  <c:v>3.8387715930902108E-2</c:v>
                </c:pt>
              </c:numCache>
            </c:numRef>
          </c:val>
          <c:extLst>
            <c:ext xmlns:c16="http://schemas.microsoft.com/office/drawing/2014/chart" uri="{C3380CC4-5D6E-409C-BE32-E72D297353CC}">
              <c16:uniqueId val="{0000000C-C840-43E4-A142-8BEED2BE8AA6}"/>
            </c:ext>
          </c:extLst>
        </c:ser>
        <c:dLbls>
          <c:showLegendKey val="0"/>
          <c:showVal val="1"/>
          <c:showCatName val="0"/>
          <c:showSerName val="0"/>
          <c:showPercent val="0"/>
          <c:showBubbleSize val="0"/>
        </c:dLbls>
        <c:gapWidth val="150"/>
        <c:overlap val="-25"/>
        <c:axId val="88318720"/>
        <c:axId val="88320256"/>
      </c:barChart>
      <c:catAx>
        <c:axId val="88318720"/>
        <c:scaling>
          <c:orientation val="minMax"/>
        </c:scaling>
        <c:delete val="0"/>
        <c:axPos val="b"/>
        <c:numFmt formatCode="General" sourceLinked="0"/>
        <c:majorTickMark val="none"/>
        <c:minorTickMark val="none"/>
        <c:tickLblPos val="nextTo"/>
        <c:crossAx val="88320256"/>
        <c:crosses val="autoZero"/>
        <c:auto val="1"/>
        <c:lblAlgn val="ctr"/>
        <c:lblOffset val="100"/>
        <c:noMultiLvlLbl val="0"/>
      </c:catAx>
      <c:valAx>
        <c:axId val="88320256"/>
        <c:scaling>
          <c:orientation val="minMax"/>
        </c:scaling>
        <c:delete val="1"/>
        <c:axPos val="l"/>
        <c:numFmt formatCode="0.0%" sourceLinked="1"/>
        <c:majorTickMark val="out"/>
        <c:minorTickMark val="none"/>
        <c:tickLblPos val="nextTo"/>
        <c:crossAx val="88318720"/>
        <c:crosses val="autoZero"/>
        <c:crossBetween val="between"/>
      </c:valAx>
    </c:plotArea>
    <c:plotVisOnly val="1"/>
    <c:dispBlanksAs val="gap"/>
    <c:showDLblsOverMax val="0"/>
  </c:chart>
  <c:spPr>
    <a:ln>
      <a:solidFill>
        <a:schemeClr val="tx1"/>
      </a:solidFill>
    </a:ln>
  </c:spPr>
  <c:externalData r:id="rId7">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पिछले एक सप्ताह में शौचालय का उपयोग</a:t>
            </a:r>
            <a:r>
              <a:rPr lang="en-IN" dirty="0"/>
              <a:t> </a:t>
            </a:r>
            <a:r>
              <a:rPr lang="hi-IN" dirty="0"/>
              <a:t>यदि घरों में शौचालय है </a:t>
            </a:r>
            <a:r>
              <a:rPr lang="en-IN" dirty="0"/>
              <a:t>(N = 700)</a:t>
            </a:r>
            <a:endParaRPr lang="hi-IN" dirty="0"/>
          </a:p>
        </c:rich>
      </c:tx>
      <c:overlay val="0"/>
    </c:title>
    <c:autoTitleDeleted val="0"/>
    <c:plotArea>
      <c:layout>
        <c:manualLayout>
          <c:layoutTarget val="inner"/>
          <c:xMode val="edge"/>
          <c:yMode val="edge"/>
          <c:x val="0.11203723296516029"/>
          <c:y val="0.18535130154001211"/>
          <c:w val="0.40225247037918732"/>
          <c:h val="0.78226987958163519"/>
        </c:manualLayout>
      </c:layout>
      <c:pieChart>
        <c:varyColors val="1"/>
        <c:ser>
          <c:idx val="0"/>
          <c:order val="0"/>
          <c:dPt>
            <c:idx val="3"/>
            <c:bubble3D val="0"/>
            <c:spPr>
              <a:solidFill>
                <a:schemeClr val="accent6">
                  <a:lumMod val="60000"/>
                  <a:lumOff val="40000"/>
                </a:schemeClr>
              </a:solidFill>
            </c:spPr>
            <c:extLst>
              <c:ext xmlns:c16="http://schemas.microsoft.com/office/drawing/2014/chart" uri="{C3380CC4-5D6E-409C-BE32-E72D297353CC}">
                <c16:uniqueId val="{00000003-CF16-4A02-9AAF-7A928594AF49}"/>
              </c:ext>
            </c:extLst>
          </c:dPt>
          <c:dLbls>
            <c:dLbl>
              <c:idx val="0"/>
              <c:layout>
                <c:manualLayout>
                  <c:x val="0.10367551278312433"/>
                  <c:y val="0.10679246977946449"/>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F16-4A02-9AAF-7A928594AF49}"/>
                </c:ext>
              </c:extLst>
            </c:dLbl>
            <c:spPr>
              <a:noFill/>
              <a:ln>
                <a:noFill/>
              </a:ln>
              <a:effectLst/>
            </c:spPr>
            <c:showLegendKey val="1"/>
            <c:showVal val="0"/>
            <c:showCatName val="0"/>
            <c:showSerName val="0"/>
            <c:showPercent val="1"/>
            <c:showBubbleSize val="0"/>
            <c:showLeaderLines val="1"/>
            <c:extLst>
              <c:ext xmlns:c15="http://schemas.microsoft.com/office/drawing/2012/chart" uri="{CE6537A1-D6FC-4f65-9D91-7224C49458BB}"/>
            </c:extLst>
          </c:dLbls>
          <c:cat>
            <c:strRef>
              <c:f>'Chart (Print)'!$C$245:$C$248</c:f>
              <c:strCache>
                <c:ptCount val="4"/>
                <c:pt idx="0">
                  <c:v>1) एक भी दिन नहीं</c:v>
                </c:pt>
                <c:pt idx="1">
                  <c:v>2) 1 से 3 दिन</c:v>
                </c:pt>
                <c:pt idx="2">
                  <c:v>3) 4 से 6 दिन</c:v>
                </c:pt>
                <c:pt idx="3">
                  <c:v>4) सातो दिन</c:v>
                </c:pt>
              </c:strCache>
            </c:strRef>
          </c:cat>
          <c:val>
            <c:numRef>
              <c:f>'Chart (Print)'!$D$245:$D$248</c:f>
              <c:numCache>
                <c:formatCode>General</c:formatCode>
                <c:ptCount val="4"/>
                <c:pt idx="0">
                  <c:v>23</c:v>
                </c:pt>
                <c:pt idx="1">
                  <c:v>65</c:v>
                </c:pt>
                <c:pt idx="2">
                  <c:v>68</c:v>
                </c:pt>
                <c:pt idx="3">
                  <c:v>544</c:v>
                </c:pt>
              </c:numCache>
            </c:numRef>
          </c:val>
          <c:extLst>
            <c:ext xmlns:c16="http://schemas.microsoft.com/office/drawing/2014/chart" uri="{C3380CC4-5D6E-409C-BE32-E72D297353CC}">
              <c16:uniqueId val="{00000000-CF16-4A02-9AAF-7A928594AF49}"/>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a:pPr>
            <a:r>
              <a:rPr lang="hi-IN" dirty="0" err="1"/>
              <a:t>उत्‍तरदाता</a:t>
            </a:r>
            <a:r>
              <a:rPr lang="hi-IN" dirty="0"/>
              <a:t> का विचार : सबसे ज्यादा स्वच्छ शौचालय या शौच सुविधा</a:t>
            </a:r>
          </a:p>
        </c:rich>
      </c:tx>
      <c:layout>
        <c:manualLayout>
          <c:xMode val="edge"/>
          <c:yMode val="edge"/>
          <c:x val="0.20692784325764088"/>
          <c:y val="1.8454439456192396E-2"/>
        </c:manualLayout>
      </c:layout>
      <c:overlay val="0"/>
    </c:title>
    <c:autoTitleDeleted val="0"/>
    <c:plotArea>
      <c:layout>
        <c:manualLayout>
          <c:layoutTarget val="inner"/>
          <c:xMode val="edge"/>
          <c:yMode val="edge"/>
          <c:x val="2.2916662907371592E-2"/>
          <c:y val="0.13615429793288408"/>
          <c:w val="0.72618618828588455"/>
          <c:h val="0.7039980173751792"/>
        </c:manualLayout>
      </c:layout>
      <c:barChart>
        <c:barDir val="col"/>
        <c:grouping val="percentStacked"/>
        <c:varyColors val="0"/>
        <c:ser>
          <c:idx val="0"/>
          <c:order val="0"/>
          <c:tx>
            <c:strRef>
              <c:f>'Chart (Print)'!$D$376</c:f>
              <c:strCache>
                <c:ptCount val="1"/>
                <c:pt idx="0">
                  <c:v>1) सेप्टिक टैंक शौचालय</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(Print)'!$C$377:$C$382</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(Print)'!$D$377:$D$382</c:f>
              <c:numCache>
                <c:formatCode>0.0%</c:formatCode>
                <c:ptCount val="6"/>
                <c:pt idx="0">
                  <c:v>0.94761904761904758</c:v>
                </c:pt>
                <c:pt idx="1">
                  <c:v>0.71014492753623193</c:v>
                </c:pt>
                <c:pt idx="2">
                  <c:v>0.55789473684210522</c:v>
                </c:pt>
                <c:pt idx="3">
                  <c:v>0.2978723404255319</c:v>
                </c:pt>
                <c:pt idx="4">
                  <c:v>0.5935672514619883</c:v>
                </c:pt>
                <c:pt idx="5">
                  <c:v>0.73512476007677541</c:v>
                </c:pt>
              </c:numCache>
            </c:numRef>
          </c:val>
          <c:extLst>
            <c:ext xmlns:c16="http://schemas.microsoft.com/office/drawing/2014/chart" uri="{C3380CC4-5D6E-409C-BE32-E72D297353CC}">
              <c16:uniqueId val="{00000000-11D0-43AE-90C8-B6A1D2D60BAB}"/>
            </c:ext>
          </c:extLst>
        </c:ser>
        <c:ser>
          <c:idx val="1"/>
          <c:order val="1"/>
          <c:tx>
            <c:strRef>
              <c:f>'Chart (Print)'!$E$376</c:f>
              <c:strCache>
                <c:ptCount val="1"/>
                <c:pt idx="0">
                  <c:v>2) टू-पिट शौचालय</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(Print)'!$C$377:$C$382</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(Print)'!$E$377:$E$382</c:f>
              <c:numCache>
                <c:formatCode>0.0%</c:formatCode>
                <c:ptCount val="6"/>
                <c:pt idx="0">
                  <c:v>1.9047619047619049E-2</c:v>
                </c:pt>
                <c:pt idx="1">
                  <c:v>0.18840579710144928</c:v>
                </c:pt>
                <c:pt idx="2">
                  <c:v>0.3473684210526316</c:v>
                </c:pt>
                <c:pt idx="3">
                  <c:v>0.1702127659574468</c:v>
                </c:pt>
                <c:pt idx="4">
                  <c:v>2.3391812865497075E-2</c:v>
                </c:pt>
                <c:pt idx="5">
                  <c:v>7.9654510556621885E-2</c:v>
                </c:pt>
              </c:numCache>
            </c:numRef>
          </c:val>
          <c:extLst>
            <c:ext xmlns:c16="http://schemas.microsoft.com/office/drawing/2014/chart" uri="{C3380CC4-5D6E-409C-BE32-E72D297353CC}">
              <c16:uniqueId val="{00000001-11D0-43AE-90C8-B6A1D2D60BAB}"/>
            </c:ext>
          </c:extLst>
        </c:ser>
        <c:ser>
          <c:idx val="2"/>
          <c:order val="2"/>
          <c:tx>
            <c:strRef>
              <c:f>'Chart (Print)'!$F$376</c:f>
              <c:strCache>
                <c:ptCount val="1"/>
                <c:pt idx="0">
                  <c:v>3) खुले में दूर खेत में शौच करना</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(Print)'!$C$377:$C$382</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(Print)'!$F$377:$F$382</c:f>
              <c:numCache>
                <c:formatCode>0.0%</c:formatCode>
                <c:ptCount val="6"/>
                <c:pt idx="0">
                  <c:v>7.1428571428571426E-3</c:v>
                </c:pt>
                <c:pt idx="1">
                  <c:v>7.9710144927536225E-2</c:v>
                </c:pt>
                <c:pt idx="2">
                  <c:v>3.1578947368421054E-2</c:v>
                </c:pt>
                <c:pt idx="3">
                  <c:v>0.1276595744680851</c:v>
                </c:pt>
                <c:pt idx="4">
                  <c:v>0.14912280701754385</c:v>
                </c:pt>
                <c:pt idx="5">
                  <c:v>7.1017274472168906E-2</c:v>
                </c:pt>
              </c:numCache>
            </c:numRef>
          </c:val>
          <c:extLst>
            <c:ext xmlns:c16="http://schemas.microsoft.com/office/drawing/2014/chart" uri="{C3380CC4-5D6E-409C-BE32-E72D297353CC}">
              <c16:uniqueId val="{00000002-11D0-43AE-90C8-B6A1D2D60BAB}"/>
            </c:ext>
          </c:extLst>
        </c:ser>
        <c:ser>
          <c:idx val="3"/>
          <c:order val="3"/>
          <c:tx>
            <c:strRef>
              <c:f>'Chart (Print)'!$G$376</c:f>
              <c:strCache>
                <c:ptCount val="1"/>
                <c:pt idx="0">
                  <c:v>5) मालूम नहीं / कभी सोचा ही नहीं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(Print)'!$C$377:$C$382</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(Print)'!$G$377:$G$382</c:f>
              <c:numCache>
                <c:formatCode>0.0%</c:formatCode>
                <c:ptCount val="6"/>
                <c:pt idx="0">
                  <c:v>2.6190476190476191E-2</c:v>
                </c:pt>
                <c:pt idx="1">
                  <c:v>2.1739130434782608E-2</c:v>
                </c:pt>
                <c:pt idx="2">
                  <c:v>6.3157894736842107E-2</c:v>
                </c:pt>
                <c:pt idx="3">
                  <c:v>0.40425531914893614</c:v>
                </c:pt>
                <c:pt idx="4">
                  <c:v>0.23391812865497075</c:v>
                </c:pt>
                <c:pt idx="5">
                  <c:v>0.11420345489443379</c:v>
                </c:pt>
              </c:numCache>
            </c:numRef>
          </c:val>
          <c:extLst>
            <c:ext xmlns:c16="http://schemas.microsoft.com/office/drawing/2014/chart" uri="{C3380CC4-5D6E-409C-BE32-E72D297353CC}">
              <c16:uniqueId val="{00000003-11D0-43AE-90C8-B6A1D2D60BAB}"/>
            </c:ext>
          </c:extLst>
        </c:ser>
        <c:dLbls>
          <c:showLegendKey val="0"/>
          <c:showVal val="1"/>
          <c:showCatName val="0"/>
          <c:showSerName val="0"/>
          <c:showPercent val="0"/>
          <c:showBubbleSize val="0"/>
        </c:dLbls>
        <c:gapWidth val="95"/>
        <c:overlap val="100"/>
        <c:axId val="86676608"/>
        <c:axId val="86678144"/>
      </c:barChart>
      <c:catAx>
        <c:axId val="86676608"/>
        <c:scaling>
          <c:orientation val="minMax"/>
        </c:scaling>
        <c:delete val="0"/>
        <c:axPos val="b"/>
        <c:numFmt formatCode="General" sourceLinked="0"/>
        <c:majorTickMark val="none"/>
        <c:minorTickMark val="none"/>
        <c:tickLblPos val="nextTo"/>
        <c:txPr>
          <a:bodyPr rot="0" vert="horz" anchor="ctr" anchorCtr="1"/>
          <a:lstStyle/>
          <a:p>
            <a:pPr>
              <a:defRPr sz="900"/>
            </a:pPr>
            <a:endParaRPr lang="en-US"/>
          </a:p>
        </c:txPr>
        <c:crossAx val="86678144"/>
        <c:crosses val="autoZero"/>
        <c:auto val="1"/>
        <c:lblAlgn val="ctr"/>
        <c:lblOffset val="100"/>
        <c:noMultiLvlLbl val="0"/>
      </c:catAx>
      <c:valAx>
        <c:axId val="86678144"/>
        <c:scaling>
          <c:orientation val="minMax"/>
        </c:scaling>
        <c:delete val="1"/>
        <c:axPos val="l"/>
        <c:numFmt formatCode="0%" sourceLinked="1"/>
        <c:majorTickMark val="out"/>
        <c:minorTickMark val="none"/>
        <c:tickLblPos val="nextTo"/>
        <c:crossAx val="86676608"/>
        <c:crosses val="autoZero"/>
        <c:crossBetween val="between"/>
      </c:valAx>
    </c:plotArea>
    <c:legend>
      <c:legendPos val="r"/>
      <c:layout>
        <c:manualLayout>
          <c:xMode val="edge"/>
          <c:yMode val="edge"/>
          <c:x val="0.75316767977267207"/>
          <c:y val="0.20001645858781356"/>
          <c:w val="0.23013133342938949"/>
          <c:h val="0.71237890709689022"/>
        </c:manualLayout>
      </c:layout>
      <c:overlay val="0"/>
      <c:txPr>
        <a:bodyPr/>
        <a:lstStyle/>
        <a:p>
          <a:pPr>
            <a:defRPr sz="1200"/>
          </a:pPr>
          <a:endParaRPr lang="en-US"/>
        </a:p>
      </c:txPr>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(Print)'!$C$440</c:f>
          <c:strCache>
            <c:ptCount val="1"/>
            <c:pt idx="0">
              <c:v>उत्‍तरदाता का विचार : सेप्टिक टैंक या शंकर बलराम से निकला पानी आसपास के लोगों के लिए हानिकारक है {N = 1042}</c:v>
            </c:pt>
          </c:strCache>
        </c:strRef>
      </c:tx>
      <c:overlay val="0"/>
      <c:txPr>
        <a:bodyPr/>
        <a:lstStyle/>
        <a:p>
          <a:pPr>
            <a:defRPr sz="1200"/>
          </a:pPr>
          <a:endParaRPr lang="en-US"/>
        </a:p>
      </c:txPr>
    </c:title>
    <c:autoTitleDeleted val="0"/>
    <c:plotArea>
      <c:layout>
        <c:manualLayout>
          <c:layoutTarget val="inner"/>
          <c:xMode val="edge"/>
          <c:yMode val="edge"/>
          <c:x val="8.5436882505323844E-2"/>
          <c:y val="0.19573814460148067"/>
          <c:w val="0.40608222212223077"/>
          <c:h val="0.76440384810182593"/>
        </c:manualLayout>
      </c:layout>
      <c:pieChart>
        <c:varyColors val="1"/>
        <c:ser>
          <c:idx val="0"/>
          <c:order val="0"/>
          <c:dLbls>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'Chart (Print)'!$C$442:$C$445</c:f>
              <c:strCache>
                <c:ptCount val="4"/>
                <c:pt idx="0">
                  <c:v>1) सेप्टिक टैंक में तो सड़ ही गया है निकला पानी कोई हानिकारक नहीं है।</c:v>
                </c:pt>
                <c:pt idx="1">
                  <c:v>2) थोड़ा बहुत हानिकारक है तो चलाना पड़ेगा।</c:v>
                </c:pt>
                <c:pt idx="2">
                  <c:v>3) बहुत हानिकारक है क्‍योंकि सेप्टिक टैंक से थोड़ा बहुत ही उपचार हो पाता है।</c:v>
                </c:pt>
                <c:pt idx="3">
                  <c:v>4) कभी ध्यान नहीं दिए / पता नहीं ।</c:v>
                </c:pt>
              </c:strCache>
            </c:strRef>
          </c:cat>
          <c:val>
            <c:numRef>
              <c:f>'Chart (Print)'!$D$442:$D$445</c:f>
              <c:numCache>
                <c:formatCode>General</c:formatCode>
                <c:ptCount val="4"/>
                <c:pt idx="0">
                  <c:v>242</c:v>
                </c:pt>
                <c:pt idx="1">
                  <c:v>362</c:v>
                </c:pt>
                <c:pt idx="2">
                  <c:v>201</c:v>
                </c:pt>
                <c:pt idx="3">
                  <c:v>237</c:v>
                </c:pt>
              </c:numCache>
            </c:numRef>
          </c:val>
          <c:extLst>
            <c:ext xmlns:c16="http://schemas.microsoft.com/office/drawing/2014/chart" uri="{C3380CC4-5D6E-409C-BE32-E72D297353CC}">
              <c16:uniqueId val="{00000000-4E5B-4E9E-9E64-68F767C6A444}"/>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9087602707334852"/>
          <c:y val="0.2445364004022362"/>
          <c:w val="0.39246385442991932"/>
          <c:h val="0.69771889061270864"/>
        </c:manualLayout>
      </c:layout>
      <c:overlay val="0"/>
    </c:legend>
    <c:plotVisOnly val="1"/>
    <c:dispBlanksAs val="gap"/>
    <c:showDLblsOverMax val="0"/>
  </c:chart>
  <c:spPr>
    <a:ln>
      <a:solidFill>
        <a:schemeClr val="tx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उत्तरदाता का विचार : सेप्टिक टैंक या शंकर बलराम शौचालय से निकला पानी का निकास क्या होनी चाहिए {</a:t>
            </a:r>
            <a:r>
              <a:rPr lang="en-IN" dirty="0"/>
              <a:t>N = 1042}</a:t>
            </a:r>
          </a:p>
        </c:rich>
      </c:tx>
      <c:overlay val="0"/>
    </c:title>
    <c:autoTitleDeleted val="0"/>
    <c:plotArea>
      <c:layout>
        <c:manualLayout>
          <c:layoutTarget val="inner"/>
          <c:xMode val="edge"/>
          <c:yMode val="edge"/>
          <c:x val="9.5963834710784957E-2"/>
          <c:y val="0.20450328432826942"/>
          <c:w val="0.43472916803692552"/>
          <c:h val="0.75533313553942061"/>
        </c:manualLayout>
      </c:layout>
      <c:pieChart>
        <c:varyColors val="1"/>
        <c:ser>
          <c:idx val="0"/>
          <c:order val="0"/>
          <c:dLbls>
            <c:dLbl>
              <c:idx val="3"/>
              <c:layout>
                <c:manualLayout>
                  <c:x val="-1.9009784939057204E-3"/>
                  <c:y val="-7.92158255035129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82B-4366-A2E9-530F2C490F64}"/>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(Print)'!$C$801:$C$805</c:f>
              <c:strCache>
                <c:ptCount val="5"/>
                <c:pt idx="0">
                  <c:v>1) नाले में</c:v>
                </c:pt>
                <c:pt idx="1">
                  <c:v>2) गडढे में</c:v>
                </c:pt>
                <c:pt idx="2">
                  <c:v>3) सोखते में</c:v>
                </c:pt>
                <c:pt idx="3">
                  <c:v>4) बाहर खुले में</c:v>
                </c:pt>
                <c:pt idx="4">
                  <c:v>5) मालूम नहीं / कभी सोचा ही नहीं</c:v>
                </c:pt>
              </c:strCache>
            </c:strRef>
          </c:cat>
          <c:val>
            <c:numRef>
              <c:f>'Chart (Print)'!$D$801:$D$805</c:f>
              <c:numCache>
                <c:formatCode>General</c:formatCode>
                <c:ptCount val="5"/>
                <c:pt idx="0">
                  <c:v>459</c:v>
                </c:pt>
                <c:pt idx="1">
                  <c:v>106</c:v>
                </c:pt>
                <c:pt idx="2">
                  <c:v>304</c:v>
                </c:pt>
                <c:pt idx="3">
                  <c:v>30</c:v>
                </c:pt>
                <c:pt idx="4">
                  <c:v>143</c:v>
                </c:pt>
              </c:numCache>
            </c:numRef>
          </c:val>
          <c:extLst>
            <c:ext xmlns:c16="http://schemas.microsoft.com/office/drawing/2014/chart" uri="{C3380CC4-5D6E-409C-BE32-E72D297353CC}">
              <c16:uniqueId val="{00000001-382B-4366-A2E9-530F2C490F6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7125290861123823"/>
          <c:y val="0.24908574913528711"/>
          <c:w val="0.41108197277513642"/>
          <c:h val="0.61112371971082824"/>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(Print)'!$C$781</c:f>
          <c:strCache>
            <c:ptCount val="1"/>
            <c:pt idx="0">
              <c:v>उत्तरदाता का विचार : आपके गांव में मच्छर पैदा होने का कारण {N = 1042}</c:v>
            </c:pt>
          </c:strCache>
        </c:strRef>
      </c:tx>
      <c:layout>
        <c:manualLayout>
          <c:xMode val="edge"/>
          <c:yMode val="edge"/>
          <c:x val="9.7979289877441866E-2"/>
          <c:y val="1.8845756490735929E-2"/>
        </c:manualLayout>
      </c:layout>
      <c:overlay val="0"/>
      <c:txPr>
        <a:bodyPr/>
        <a:lstStyle/>
        <a:p>
          <a:pPr>
            <a:defRPr sz="1200"/>
          </a:pPr>
          <a:endParaRPr lang="en-US"/>
        </a:p>
      </c:txPr>
    </c:title>
    <c:autoTitleDeleted val="0"/>
    <c:plotArea>
      <c:layout>
        <c:manualLayout>
          <c:layoutTarget val="inner"/>
          <c:xMode val="edge"/>
          <c:yMode val="edge"/>
          <c:x val="0.1180094445318587"/>
          <c:y val="0.17331152854942244"/>
          <c:w val="0.85550719335129222"/>
          <c:h val="0.50790814869115053"/>
        </c:manualLayout>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(Print)'!$C$783:$C$787</c:f>
              <c:strCache>
                <c:ptCount val="5"/>
                <c:pt idx="0">
                  <c:v>1) सेप्टिक टैंक से निकला पानी से।</c:v>
                </c:pt>
                <c:pt idx="1">
                  <c:v>2) बर्तन-कपड़ा धोने नहाने से निकला पानी से।</c:v>
                </c:pt>
                <c:pt idx="2">
                  <c:v>3) नाले में जमा पानी से।</c:v>
                </c:pt>
                <c:pt idx="3">
                  <c:v>4) गढे में जमा पानी से।</c:v>
                </c:pt>
                <c:pt idx="4">
                  <c:v>5) इनमें से कोई नहीं।</c:v>
                </c:pt>
              </c:strCache>
            </c:strRef>
          </c:cat>
          <c:val>
            <c:numRef>
              <c:f>'Chart (Print)'!$D$783:$D$787</c:f>
              <c:numCache>
                <c:formatCode>0.0%</c:formatCode>
                <c:ptCount val="5"/>
                <c:pt idx="0">
                  <c:v>0.30606060606060603</c:v>
                </c:pt>
                <c:pt idx="1">
                  <c:v>0.37272727272727274</c:v>
                </c:pt>
                <c:pt idx="2">
                  <c:v>0.8606060606060606</c:v>
                </c:pt>
                <c:pt idx="3">
                  <c:v>0.76969696969696966</c:v>
                </c:pt>
                <c:pt idx="4">
                  <c:v>6.0606060606060606E-3</c:v>
                </c:pt>
              </c:numCache>
            </c:numRef>
          </c:val>
          <c:extLst>
            <c:ext xmlns:c16="http://schemas.microsoft.com/office/drawing/2014/chart" uri="{C3380CC4-5D6E-409C-BE32-E72D297353CC}">
              <c16:uniqueId val="{00000000-8EFB-4BA3-8AC6-0FCAB2802602}"/>
            </c:ext>
          </c:extLst>
        </c:ser>
        <c:dLbls>
          <c:showLegendKey val="0"/>
          <c:showVal val="0"/>
          <c:showCatName val="0"/>
          <c:showSerName val="0"/>
          <c:showPercent val="0"/>
          <c:showBubbleSize val="0"/>
        </c:dLbls>
        <c:gapWidth val="150"/>
        <c:axId val="87964672"/>
        <c:axId val="87970560"/>
      </c:barChart>
      <c:catAx>
        <c:axId val="87964672"/>
        <c:scaling>
          <c:orientation val="minMax"/>
        </c:scaling>
        <c:delete val="0"/>
        <c:axPos val="b"/>
        <c:numFmt formatCode="General" sourceLinked="0"/>
        <c:majorTickMark val="out"/>
        <c:minorTickMark val="none"/>
        <c:tickLblPos val="nextTo"/>
        <c:txPr>
          <a:bodyPr rot="0" vert="horz" anchor="t" anchorCtr="1"/>
          <a:lstStyle/>
          <a:p>
            <a:pPr>
              <a:defRPr/>
            </a:pPr>
            <a:endParaRPr lang="en-US"/>
          </a:p>
        </c:txPr>
        <c:crossAx val="87970560"/>
        <c:crosses val="autoZero"/>
        <c:auto val="1"/>
        <c:lblAlgn val="ctr"/>
        <c:lblOffset val="100"/>
        <c:noMultiLvlLbl val="0"/>
      </c:catAx>
      <c:valAx>
        <c:axId val="87970560"/>
        <c:scaling>
          <c:orientation val="minMax"/>
        </c:scaling>
        <c:delete val="0"/>
        <c:axPos val="l"/>
        <c:majorGridlines/>
        <c:numFmt formatCode="0.0%" sourceLinked="1"/>
        <c:majorTickMark val="out"/>
        <c:minorTickMark val="none"/>
        <c:tickLblPos val="nextTo"/>
        <c:crossAx val="87964672"/>
        <c:crosses val="autoZero"/>
        <c:crossBetween val="between"/>
        <c:majorUnit val="0.2"/>
      </c:valAx>
    </c:plotArea>
    <c:plotVisOnly val="1"/>
    <c:dispBlanksAs val="gap"/>
    <c:showDLblsOverMax val="0"/>
  </c:chart>
  <c:spPr>
    <a:ln>
      <a:solidFill>
        <a:schemeClr val="tx1"/>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(Print)'!$C$469</c:f>
          <c:strCache>
            <c:ptCount val="1"/>
            <c:pt idx="0">
              <c:v>उत्‍तरदाता का विचार : टू-पिट शौचालय के उपयोग में कठिनाइयाँ</c:v>
            </c:pt>
          </c:strCache>
        </c:strRef>
      </c:tx>
      <c:overlay val="0"/>
      <c:txPr>
        <a:bodyPr/>
        <a:lstStyle/>
        <a:p>
          <a:pPr>
            <a:defRPr sz="1200"/>
          </a:pPr>
          <a:endParaRPr lang="en-US"/>
        </a:p>
      </c:txPr>
    </c:title>
    <c:autoTitleDeleted val="0"/>
    <c:plotArea>
      <c:layout>
        <c:manualLayout>
          <c:layoutTarget val="inner"/>
          <c:xMode val="edge"/>
          <c:yMode val="edge"/>
          <c:x val="1.9555555555555628E-2"/>
          <c:y val="0.12878017049021609"/>
          <c:w val="0.75371567179802901"/>
          <c:h val="0.59684875410432581"/>
        </c:manualLayout>
      </c:layout>
      <c:barChart>
        <c:barDir val="col"/>
        <c:grouping val="clustered"/>
        <c:varyColors val="0"/>
        <c:ser>
          <c:idx val="0"/>
          <c:order val="0"/>
          <c:tx>
            <c:strRef>
              <c:f>'Chart (Print)'!$D$470</c:f>
              <c:strCache>
                <c:ptCount val="1"/>
                <c:pt idx="0">
                  <c:v>1) बदबू देता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(Print)'!$D$471:$D$476</c:f>
              <c:numCache>
                <c:formatCode>0.0%</c:formatCode>
                <c:ptCount val="6"/>
                <c:pt idx="0">
                  <c:v>0.69047619047619047</c:v>
                </c:pt>
                <c:pt idx="1">
                  <c:v>0.68840579710144922</c:v>
                </c:pt>
                <c:pt idx="2">
                  <c:v>0.45263157894736844</c:v>
                </c:pt>
                <c:pt idx="3">
                  <c:v>0.36170212765957449</c:v>
                </c:pt>
                <c:pt idx="4">
                  <c:v>0.52631578947368418</c:v>
                </c:pt>
                <c:pt idx="5">
                  <c:v>0.42706333973128596</c:v>
                </c:pt>
              </c:numCache>
            </c:numRef>
          </c:val>
          <c:extLst>
            <c:ext xmlns:c16="http://schemas.microsoft.com/office/drawing/2014/chart" uri="{C3380CC4-5D6E-409C-BE32-E72D297353CC}">
              <c16:uniqueId val="{00000000-BC67-44AE-8411-193B8023470F}"/>
            </c:ext>
          </c:extLst>
        </c:ser>
        <c:ser>
          <c:idx val="1"/>
          <c:order val="1"/>
          <c:tx>
            <c:strRef>
              <c:f>'Chart (Print)'!$E$470</c:f>
              <c:strCache>
                <c:ptCount val="1"/>
                <c:pt idx="0">
                  <c:v>2) बहुत जल्दी भर जाता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(Print)'!$E$471:$E$476</c:f>
              <c:numCache>
                <c:formatCode>0.0%</c:formatCode>
                <c:ptCount val="6"/>
                <c:pt idx="0">
                  <c:v>0.70952380952380956</c:v>
                </c:pt>
                <c:pt idx="1">
                  <c:v>0.57971014492753625</c:v>
                </c:pt>
                <c:pt idx="2">
                  <c:v>0.50526315789473686</c:v>
                </c:pt>
                <c:pt idx="3">
                  <c:v>0.61702127659574468</c:v>
                </c:pt>
                <c:pt idx="4">
                  <c:v>0.49415204678362573</c:v>
                </c:pt>
                <c:pt idx="5">
                  <c:v>0.43666026871401153</c:v>
                </c:pt>
              </c:numCache>
            </c:numRef>
          </c:val>
          <c:extLst>
            <c:ext xmlns:c16="http://schemas.microsoft.com/office/drawing/2014/chart" uri="{C3380CC4-5D6E-409C-BE32-E72D297353CC}">
              <c16:uniqueId val="{00000001-BC67-44AE-8411-193B8023470F}"/>
            </c:ext>
          </c:extLst>
        </c:ser>
        <c:ser>
          <c:idx val="2"/>
          <c:order val="2"/>
          <c:tx>
            <c:strRef>
              <c:f>'Chart (Print)'!$F$470</c:f>
              <c:strCache>
                <c:ptCount val="1"/>
                <c:pt idx="0">
                  <c:v>3) चूहा गड्ढा भर देता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(Print)'!$F$471:$F$476</c:f>
              <c:numCache>
                <c:formatCode>0.0%</c:formatCode>
                <c:ptCount val="6"/>
                <c:pt idx="0">
                  <c:v>0.48809523809523808</c:v>
                </c:pt>
                <c:pt idx="1">
                  <c:v>0.52173913043478259</c:v>
                </c:pt>
                <c:pt idx="2">
                  <c:v>0.43157894736842106</c:v>
                </c:pt>
                <c:pt idx="3">
                  <c:v>0.63829787234042556</c:v>
                </c:pt>
                <c:pt idx="4">
                  <c:v>0.36549707602339182</c:v>
                </c:pt>
                <c:pt idx="5">
                  <c:v>0.33397312859884837</c:v>
                </c:pt>
              </c:numCache>
            </c:numRef>
          </c:val>
          <c:extLst>
            <c:ext xmlns:c16="http://schemas.microsoft.com/office/drawing/2014/chart" uri="{C3380CC4-5D6E-409C-BE32-E72D297353CC}">
              <c16:uniqueId val="{00000002-BC67-44AE-8411-193B8023470F}"/>
            </c:ext>
          </c:extLst>
        </c:ser>
        <c:ser>
          <c:idx val="3"/>
          <c:order val="3"/>
          <c:tx>
            <c:strRef>
              <c:f>'Chart (Print)'!$G$470</c:f>
              <c:strCache>
                <c:ptCount val="1"/>
                <c:pt idx="0">
                  <c:v>4) यह अच्छा नही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(Print)'!$G$471:$G$476</c:f>
              <c:numCache>
                <c:formatCode>0.0%</c:formatCode>
                <c:ptCount val="6"/>
                <c:pt idx="0">
                  <c:v>0.35</c:v>
                </c:pt>
                <c:pt idx="1">
                  <c:v>0.27536231884057971</c:v>
                </c:pt>
                <c:pt idx="2">
                  <c:v>0.21052631578947367</c:v>
                </c:pt>
                <c:pt idx="3">
                  <c:v>0.25531914893617019</c:v>
                </c:pt>
                <c:pt idx="4">
                  <c:v>0.33333333333333331</c:v>
                </c:pt>
                <c:pt idx="5">
                  <c:v>0.20825335892514396</c:v>
                </c:pt>
              </c:numCache>
            </c:numRef>
          </c:val>
          <c:extLst>
            <c:ext xmlns:c16="http://schemas.microsoft.com/office/drawing/2014/chart" uri="{C3380CC4-5D6E-409C-BE32-E72D297353CC}">
              <c16:uniqueId val="{00000003-BC67-44AE-8411-193B8023470F}"/>
            </c:ext>
          </c:extLst>
        </c:ser>
        <c:ser>
          <c:idx val="4"/>
          <c:order val="4"/>
          <c:tx>
            <c:strRef>
              <c:f>'Chart (Print)'!$H$470</c:f>
              <c:strCache>
                <c:ptCount val="1"/>
                <c:pt idx="0">
                  <c:v>5) यह पीने के पानी को प्रदूषित करता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(Print)'!$H$471:$H$476</c:f>
              <c:numCache>
                <c:formatCode>0.0%</c:formatCode>
                <c:ptCount val="6"/>
                <c:pt idx="0">
                  <c:v>0.24523809523809523</c:v>
                </c:pt>
                <c:pt idx="1">
                  <c:v>0.11594202898550725</c:v>
                </c:pt>
                <c:pt idx="2">
                  <c:v>0.15789473684210525</c:v>
                </c:pt>
                <c:pt idx="3">
                  <c:v>0.10638297872340426</c:v>
                </c:pt>
                <c:pt idx="4">
                  <c:v>0.15497076023391812</c:v>
                </c:pt>
                <c:pt idx="5">
                  <c:v>0.13339731285988485</c:v>
                </c:pt>
              </c:numCache>
            </c:numRef>
          </c:val>
          <c:extLst>
            <c:ext xmlns:c16="http://schemas.microsoft.com/office/drawing/2014/chart" uri="{C3380CC4-5D6E-409C-BE32-E72D297353CC}">
              <c16:uniqueId val="{00000004-BC67-44AE-8411-193B8023470F}"/>
            </c:ext>
          </c:extLst>
        </c:ser>
        <c:ser>
          <c:idx val="5"/>
          <c:order val="5"/>
          <c:tx>
            <c:strRef>
              <c:f>'Chart (Print)'!$I$470</c:f>
              <c:strCache>
                <c:ptCount val="1"/>
                <c:pt idx="0">
                  <c:v>6) मालूम नहीं /  कभी सोचा ही नहीं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(Print)'!$I$471:$I$476</c:f>
              <c:numCache>
                <c:formatCode>0.0%</c:formatCode>
                <c:ptCount val="6"/>
                <c:pt idx="0">
                  <c:v>6.6666666666666666E-2</c:v>
                </c:pt>
                <c:pt idx="1">
                  <c:v>5.7971014492753624E-2</c:v>
                </c:pt>
                <c:pt idx="2">
                  <c:v>5.2631578947368418E-2</c:v>
                </c:pt>
                <c:pt idx="3">
                  <c:v>0.1276595744680851</c:v>
                </c:pt>
                <c:pt idx="4">
                  <c:v>0.32748538011695905</c:v>
                </c:pt>
                <c:pt idx="5">
                  <c:v>4.5105566218809984E-2</c:v>
                </c:pt>
              </c:numCache>
            </c:numRef>
          </c:val>
          <c:extLst>
            <c:ext xmlns:c16="http://schemas.microsoft.com/office/drawing/2014/chart" uri="{C3380CC4-5D6E-409C-BE32-E72D297353CC}">
              <c16:uniqueId val="{00000005-BC67-44AE-8411-193B8023470F}"/>
            </c:ext>
          </c:extLst>
        </c:ser>
        <c:ser>
          <c:idx val="6"/>
          <c:order val="6"/>
          <c:tx>
            <c:strRef>
              <c:f>'Chart (Print)'!$J$470</c:f>
              <c:strCache>
                <c:ptCount val="1"/>
                <c:pt idx="0">
                  <c:v>7) टू-पिट शौचालय में कोई कमी नहीं 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(Print)'!$C$471:$C$476</c:f>
              <c:strCache>
                <c:ptCount val="6"/>
                <c:pt idx="0">
                  <c:v>1. सेप्टिक {N = 420}</c:v>
                </c:pt>
                <c:pt idx="1">
                  <c:v>3. शंकर बलराम {N = 138}</c:v>
                </c:pt>
                <c:pt idx="2">
                  <c:v>2. टू-पिट {N = 95}</c:v>
                </c:pt>
                <c:pt idx="3">
                  <c:v>4. संडास / वन-पिट / कच्‍चा शौचालय {N = 47}</c:v>
                </c:pt>
                <c:pt idx="4">
                  <c:v>शौचालय नहीं है {N = 342}</c:v>
                </c:pt>
                <c:pt idx="5">
                  <c:v>सभी {N = 1042}</c:v>
                </c:pt>
              </c:strCache>
            </c:strRef>
          </c:cat>
          <c:val>
            <c:numRef>
              <c:f>'Chart (Print)'!$J$471:$J$476</c:f>
              <c:numCache>
                <c:formatCode>0.0%</c:formatCode>
                <c:ptCount val="6"/>
                <c:pt idx="0">
                  <c:v>2.8571428571428571E-2</c:v>
                </c:pt>
                <c:pt idx="1">
                  <c:v>5.0724637681159424E-2</c:v>
                </c:pt>
                <c:pt idx="2">
                  <c:v>0.18947368421052632</c:v>
                </c:pt>
                <c:pt idx="3">
                  <c:v>4.2553191489361701E-2</c:v>
                </c:pt>
                <c:pt idx="4">
                  <c:v>6.1403508771929821E-2</c:v>
                </c:pt>
                <c:pt idx="5">
                  <c:v>3.7428023032629557E-2</c:v>
                </c:pt>
              </c:numCache>
            </c:numRef>
          </c:val>
          <c:extLst>
            <c:ext xmlns:c16="http://schemas.microsoft.com/office/drawing/2014/chart" uri="{C3380CC4-5D6E-409C-BE32-E72D297353CC}">
              <c16:uniqueId val="{00000006-BC67-44AE-8411-193B8023470F}"/>
            </c:ext>
          </c:extLst>
        </c:ser>
        <c:dLbls>
          <c:showLegendKey val="0"/>
          <c:showVal val="1"/>
          <c:showCatName val="0"/>
          <c:showSerName val="0"/>
          <c:showPercent val="0"/>
          <c:showBubbleSize val="0"/>
        </c:dLbls>
        <c:gapWidth val="150"/>
        <c:axId val="88183552"/>
        <c:axId val="88185088"/>
      </c:barChart>
      <c:catAx>
        <c:axId val="88183552"/>
        <c:scaling>
          <c:orientation val="minMax"/>
        </c:scaling>
        <c:delete val="0"/>
        <c:axPos val="b"/>
        <c:numFmt formatCode="General" sourceLinked="0"/>
        <c:majorTickMark val="none"/>
        <c:minorTickMark val="none"/>
        <c:tickLblPos val="nextTo"/>
        <c:crossAx val="88185088"/>
        <c:crosses val="autoZero"/>
        <c:auto val="1"/>
        <c:lblAlgn val="ctr"/>
        <c:lblOffset val="100"/>
        <c:noMultiLvlLbl val="0"/>
      </c:catAx>
      <c:valAx>
        <c:axId val="88185088"/>
        <c:scaling>
          <c:orientation val="minMax"/>
        </c:scaling>
        <c:delete val="1"/>
        <c:axPos val="l"/>
        <c:numFmt formatCode="0.0%" sourceLinked="1"/>
        <c:majorTickMark val="out"/>
        <c:minorTickMark val="none"/>
        <c:tickLblPos val="nextTo"/>
        <c:crossAx val="88183552"/>
        <c:crosses val="autoZero"/>
        <c:crossBetween val="between"/>
      </c:valAx>
    </c:plotArea>
    <c:legend>
      <c:legendPos val="r"/>
      <c:layout>
        <c:manualLayout>
          <c:xMode val="edge"/>
          <c:yMode val="edge"/>
          <c:x val="0.78479525524242588"/>
          <c:y val="8.5557948588010316E-2"/>
          <c:w val="0.19947410890141434"/>
          <c:h val="0.87286425028600501"/>
        </c:manualLayout>
      </c:layout>
      <c:overlay val="0"/>
    </c:legend>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dirty="0"/>
              <a:t>Age Group</a:t>
            </a:r>
          </a:p>
        </c:rich>
      </c:tx>
      <c:overlay val="0"/>
    </c:title>
    <c:autoTitleDeleted val="0"/>
    <c:plotArea>
      <c:layout>
        <c:manualLayout>
          <c:layoutTarget val="inner"/>
          <c:xMode val="edge"/>
          <c:yMode val="edge"/>
          <c:x val="0.19013867016622923"/>
          <c:y val="0.24233194808982278"/>
          <c:w val="0.44447944006999135"/>
          <c:h val="0.74079906678332308"/>
        </c:manualLayout>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'Sample Discription'!$C$17:$C$20</c:f>
              <c:strCache>
                <c:ptCount val="4"/>
                <c:pt idx="0">
                  <c:v>18-25 Yrs</c:v>
                </c:pt>
                <c:pt idx="1">
                  <c:v>26-40 Yrs</c:v>
                </c:pt>
                <c:pt idx="2">
                  <c:v>41-60 Yrs</c:v>
                </c:pt>
                <c:pt idx="3">
                  <c:v>Above 60 Yrs</c:v>
                </c:pt>
              </c:strCache>
            </c:strRef>
          </c:cat>
          <c:val>
            <c:numRef>
              <c:f>'Sample Discription'!$D$17:$D$20</c:f>
              <c:numCache>
                <c:formatCode>General</c:formatCode>
                <c:ptCount val="4"/>
                <c:pt idx="0">
                  <c:v>233</c:v>
                </c:pt>
                <c:pt idx="1">
                  <c:v>465</c:v>
                </c:pt>
                <c:pt idx="2">
                  <c:v>269</c:v>
                </c:pt>
                <c:pt idx="3">
                  <c:v>75</c:v>
                </c:pt>
              </c:numCache>
            </c:numRef>
          </c:val>
          <c:extLst>
            <c:ext xmlns:c16="http://schemas.microsoft.com/office/drawing/2014/chart" uri="{C3380CC4-5D6E-409C-BE32-E72D297353CC}">
              <c16:uniqueId val="{00000000-5714-4858-81DE-B877C7FE1C07}"/>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spPr>
    <a:solidFill>
      <a:schemeClr val="bg1"/>
    </a:solidFill>
    <a:ln>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sz="1200" b="1" i="0" u="none" strike="noStrike" baseline="0" dirty="0" err="1">
                <a:effectLst/>
              </a:rPr>
              <a:t>उत्‍तरदाता</a:t>
            </a:r>
            <a:r>
              <a:rPr lang="hi-IN" sz="1200" b="1" i="0" u="none" strike="noStrike" baseline="0" dirty="0">
                <a:effectLst/>
              </a:rPr>
              <a:t> का विचार : </a:t>
            </a:r>
            <a:r>
              <a:rPr lang="hi-IN" sz="1200" dirty="0"/>
              <a:t>सेप्टिक टैंक की गहराई कितनी होनी चाहिए</a:t>
            </a:r>
            <a:endParaRPr lang="en-US" sz="1200" dirty="0"/>
          </a:p>
        </c:rich>
      </c:tx>
      <c:layout>
        <c:manualLayout>
          <c:xMode val="edge"/>
          <c:yMode val="edge"/>
          <c:x val="0.14656519028895593"/>
          <c:y val="1.3572585977881335E-2"/>
        </c:manualLayout>
      </c:layout>
      <c:overlay val="0"/>
    </c:title>
    <c:autoTitleDeleted val="0"/>
    <c:plotArea>
      <c:layout>
        <c:manualLayout>
          <c:layoutTarget val="inner"/>
          <c:xMode val="edge"/>
          <c:yMode val="edge"/>
          <c:x val="2.2289763414185659E-2"/>
          <c:y val="0.14590296004666184"/>
          <c:w val="0.73594133511643678"/>
          <c:h val="0.54553216607441068"/>
        </c:manualLayout>
      </c:layout>
      <c:barChart>
        <c:barDir val="col"/>
        <c:grouping val="percentStacked"/>
        <c:varyColors val="0"/>
        <c:ser>
          <c:idx val="0"/>
          <c:order val="0"/>
          <c:tx>
            <c:strRef>
              <c:f>Chart!$D$347</c:f>
              <c:strCache>
                <c:ptCount val="1"/>
                <c:pt idx="0">
                  <c:v>1) 10 फीट या उससे ज्यादा</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Chart!$C$348:$C$353</c:f>
              <c:strCache>
                <c:ptCount val="6"/>
                <c:pt idx="0">
                  <c:v>1. सेप्टिक {N = 420}</c:v>
                </c:pt>
                <c:pt idx="1">
                  <c:v>2. शंकर बलराम {N = 138}</c:v>
                </c:pt>
                <c:pt idx="2">
                  <c:v>3. टू-पिट {N = 95}</c:v>
                </c:pt>
                <c:pt idx="3">
                  <c:v>4. संडास / वन-पिट / कच्‍चा शौचालय {N = 47}</c:v>
                </c:pt>
                <c:pt idx="4">
                  <c:v>शौचालय नहीं है {N = 342}</c:v>
                </c:pt>
                <c:pt idx="5">
                  <c:v>सभी {N = 1042}</c:v>
                </c:pt>
              </c:strCache>
            </c:strRef>
          </c:cat>
          <c:val>
            <c:numRef>
              <c:f>Chart!$D$348:$D$353</c:f>
              <c:numCache>
                <c:formatCode>0.0%</c:formatCode>
                <c:ptCount val="6"/>
                <c:pt idx="0">
                  <c:v>0.55000000000000004</c:v>
                </c:pt>
                <c:pt idx="1">
                  <c:v>0.65217391304347827</c:v>
                </c:pt>
                <c:pt idx="2">
                  <c:v>0.50526315789473686</c:v>
                </c:pt>
                <c:pt idx="3">
                  <c:v>0.14893617021276595</c:v>
                </c:pt>
                <c:pt idx="4">
                  <c:v>0.50584795321637432</c:v>
                </c:pt>
                <c:pt idx="5">
                  <c:v>0.52687140115163145</c:v>
                </c:pt>
              </c:numCache>
            </c:numRef>
          </c:val>
          <c:extLst>
            <c:ext xmlns:c16="http://schemas.microsoft.com/office/drawing/2014/chart" uri="{C3380CC4-5D6E-409C-BE32-E72D297353CC}">
              <c16:uniqueId val="{00000000-AFC6-4F57-B8AB-889D90B5BBD3}"/>
            </c:ext>
          </c:extLst>
        </c:ser>
        <c:ser>
          <c:idx val="1"/>
          <c:order val="1"/>
          <c:tx>
            <c:strRef>
              <c:f>Chart!$E$347</c:f>
              <c:strCache>
                <c:ptCount val="1"/>
                <c:pt idx="0">
                  <c:v>2) 6 – 9 फीट</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Chart!$C$348:$C$353</c:f>
              <c:strCache>
                <c:ptCount val="6"/>
                <c:pt idx="0">
                  <c:v>1. सेप्टिक {N = 420}</c:v>
                </c:pt>
                <c:pt idx="1">
                  <c:v>2. शंकर बलराम {N = 138}</c:v>
                </c:pt>
                <c:pt idx="2">
                  <c:v>3. टू-पिट {N = 95}</c:v>
                </c:pt>
                <c:pt idx="3">
                  <c:v>4. संडास / वन-पिट / कच्‍चा शौचालय {N = 47}</c:v>
                </c:pt>
                <c:pt idx="4">
                  <c:v>शौचालय नहीं है {N = 342}</c:v>
                </c:pt>
                <c:pt idx="5">
                  <c:v>सभी {N = 1042}</c:v>
                </c:pt>
              </c:strCache>
            </c:strRef>
          </c:cat>
          <c:val>
            <c:numRef>
              <c:f>Chart!$E$348:$E$353</c:f>
              <c:numCache>
                <c:formatCode>0.0%</c:formatCode>
                <c:ptCount val="6"/>
                <c:pt idx="0">
                  <c:v>0.30714285714285716</c:v>
                </c:pt>
                <c:pt idx="1">
                  <c:v>0.26811594202898548</c:v>
                </c:pt>
                <c:pt idx="2">
                  <c:v>0.4</c:v>
                </c:pt>
                <c:pt idx="3">
                  <c:v>0.14893617021276595</c:v>
                </c:pt>
                <c:pt idx="4">
                  <c:v>0.13742690058479531</c:v>
                </c:pt>
                <c:pt idx="5">
                  <c:v>0.24760076775431863</c:v>
                </c:pt>
              </c:numCache>
            </c:numRef>
          </c:val>
          <c:extLst>
            <c:ext xmlns:c16="http://schemas.microsoft.com/office/drawing/2014/chart" uri="{C3380CC4-5D6E-409C-BE32-E72D297353CC}">
              <c16:uniqueId val="{00000001-AFC6-4F57-B8AB-889D90B5BBD3}"/>
            </c:ext>
          </c:extLst>
        </c:ser>
        <c:ser>
          <c:idx val="2"/>
          <c:order val="2"/>
          <c:tx>
            <c:strRef>
              <c:f>Chart!$F$347</c:f>
              <c:strCache>
                <c:ptCount val="1"/>
                <c:pt idx="0">
                  <c:v>4) 5 फीट से कम</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Chart!$C$348:$C$353</c:f>
              <c:strCache>
                <c:ptCount val="6"/>
                <c:pt idx="0">
                  <c:v>1. सेप्टिक {N = 420}</c:v>
                </c:pt>
                <c:pt idx="1">
                  <c:v>2. शंकर बलराम {N = 138}</c:v>
                </c:pt>
                <c:pt idx="2">
                  <c:v>3. टू-पिट {N = 95}</c:v>
                </c:pt>
                <c:pt idx="3">
                  <c:v>4. संडास / वन-पिट / कच्‍चा शौचालय {N = 47}</c:v>
                </c:pt>
                <c:pt idx="4">
                  <c:v>शौचालय नहीं है {N = 342}</c:v>
                </c:pt>
                <c:pt idx="5">
                  <c:v>सभी {N = 1042}</c:v>
                </c:pt>
              </c:strCache>
            </c:strRef>
          </c:cat>
          <c:val>
            <c:numRef>
              <c:f>Chart!$F$348:$F$353</c:f>
              <c:numCache>
                <c:formatCode>0.0%</c:formatCode>
                <c:ptCount val="6"/>
                <c:pt idx="0">
                  <c:v>7.1428571428571426E-3</c:v>
                </c:pt>
                <c:pt idx="1">
                  <c:v>5.7971014492753624E-2</c:v>
                </c:pt>
                <c:pt idx="2">
                  <c:v>2.1052631578947368E-2</c:v>
                </c:pt>
                <c:pt idx="3">
                  <c:v>0.1276595744680851</c:v>
                </c:pt>
                <c:pt idx="4">
                  <c:v>8.771929824561403E-3</c:v>
                </c:pt>
                <c:pt idx="5">
                  <c:v>2.1113243761996161E-2</c:v>
                </c:pt>
              </c:numCache>
            </c:numRef>
          </c:val>
          <c:extLst>
            <c:ext xmlns:c16="http://schemas.microsoft.com/office/drawing/2014/chart" uri="{C3380CC4-5D6E-409C-BE32-E72D297353CC}">
              <c16:uniqueId val="{00000002-AFC6-4F57-B8AB-889D90B5BBD3}"/>
            </c:ext>
          </c:extLst>
        </c:ser>
        <c:ser>
          <c:idx val="3"/>
          <c:order val="3"/>
          <c:tx>
            <c:strRef>
              <c:f>Chart!$G$347</c:f>
              <c:strCache>
                <c:ptCount val="1"/>
                <c:pt idx="0">
                  <c:v>5) मालूम नहीं / कभी सोचा ही नहीं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Chart!$C$348:$C$353</c:f>
              <c:strCache>
                <c:ptCount val="6"/>
                <c:pt idx="0">
                  <c:v>1. सेप्टिक {N = 420}</c:v>
                </c:pt>
                <c:pt idx="1">
                  <c:v>2. शंकर बलराम {N = 138}</c:v>
                </c:pt>
                <c:pt idx="2">
                  <c:v>3. टू-पिट {N = 95}</c:v>
                </c:pt>
                <c:pt idx="3">
                  <c:v>4. संडास / वन-पिट / कच्‍चा शौचालय {N = 47}</c:v>
                </c:pt>
                <c:pt idx="4">
                  <c:v>शौचालय नहीं है {N = 342}</c:v>
                </c:pt>
                <c:pt idx="5">
                  <c:v>सभी {N = 1042}</c:v>
                </c:pt>
              </c:strCache>
            </c:strRef>
          </c:cat>
          <c:val>
            <c:numRef>
              <c:f>Chart!$G$348:$G$353</c:f>
              <c:numCache>
                <c:formatCode>0.0%</c:formatCode>
                <c:ptCount val="6"/>
                <c:pt idx="0">
                  <c:v>0.1357142857142857</c:v>
                </c:pt>
                <c:pt idx="1">
                  <c:v>2.1739130434782608E-2</c:v>
                </c:pt>
                <c:pt idx="2">
                  <c:v>7.3684210526315783E-2</c:v>
                </c:pt>
                <c:pt idx="3">
                  <c:v>0.57446808510638303</c:v>
                </c:pt>
                <c:pt idx="4">
                  <c:v>0.34795321637426901</c:v>
                </c:pt>
                <c:pt idx="5">
                  <c:v>0.20441458733205375</c:v>
                </c:pt>
              </c:numCache>
            </c:numRef>
          </c:val>
          <c:extLst>
            <c:ext xmlns:c16="http://schemas.microsoft.com/office/drawing/2014/chart" uri="{C3380CC4-5D6E-409C-BE32-E72D297353CC}">
              <c16:uniqueId val="{00000003-AFC6-4F57-B8AB-889D90B5BBD3}"/>
            </c:ext>
          </c:extLst>
        </c:ser>
        <c:dLbls>
          <c:showLegendKey val="0"/>
          <c:showVal val="1"/>
          <c:showCatName val="0"/>
          <c:showSerName val="0"/>
          <c:showPercent val="0"/>
          <c:showBubbleSize val="0"/>
        </c:dLbls>
        <c:gapWidth val="95"/>
        <c:overlap val="100"/>
        <c:axId val="421952896"/>
        <c:axId val="421971072"/>
      </c:barChart>
      <c:catAx>
        <c:axId val="421952896"/>
        <c:scaling>
          <c:orientation val="minMax"/>
        </c:scaling>
        <c:delete val="0"/>
        <c:axPos val="b"/>
        <c:numFmt formatCode="General" sourceLinked="0"/>
        <c:majorTickMark val="none"/>
        <c:minorTickMark val="none"/>
        <c:tickLblPos val="nextTo"/>
        <c:txPr>
          <a:bodyPr/>
          <a:lstStyle/>
          <a:p>
            <a:pPr>
              <a:defRPr sz="900"/>
            </a:pPr>
            <a:endParaRPr lang="en-US"/>
          </a:p>
        </c:txPr>
        <c:crossAx val="421971072"/>
        <c:crosses val="autoZero"/>
        <c:auto val="1"/>
        <c:lblAlgn val="ctr"/>
        <c:lblOffset val="100"/>
        <c:noMultiLvlLbl val="0"/>
      </c:catAx>
      <c:valAx>
        <c:axId val="421971072"/>
        <c:scaling>
          <c:orientation val="minMax"/>
        </c:scaling>
        <c:delete val="1"/>
        <c:axPos val="l"/>
        <c:numFmt formatCode="0%" sourceLinked="1"/>
        <c:majorTickMark val="out"/>
        <c:minorTickMark val="none"/>
        <c:tickLblPos val="nextTo"/>
        <c:crossAx val="421952896"/>
        <c:crosses val="autoZero"/>
        <c:crossBetween val="between"/>
      </c:valAx>
    </c:plotArea>
    <c:legend>
      <c:legendPos val="r"/>
      <c:layout>
        <c:manualLayout>
          <c:xMode val="edge"/>
          <c:yMode val="edge"/>
          <c:x val="0.77605223081553665"/>
          <c:y val="0.27686840115859435"/>
          <c:w val="0.21220033090084267"/>
          <c:h val="0.55418732852568187"/>
        </c:manualLayout>
      </c:layout>
      <c:overlay val="0"/>
    </c:legend>
    <c:plotVisOnly val="1"/>
    <c:dispBlanksAs val="gap"/>
    <c:showDLblsOverMax val="0"/>
  </c:chart>
  <c:spPr>
    <a:ln>
      <a:solidFill>
        <a:schemeClr val="tx1"/>
      </a:solidFill>
    </a:ln>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उत्तरदाता के विचार : चापाकल का पानी या नहाने के बाद निकला पानी का स्थानीय</a:t>
            </a:r>
            <a:r>
              <a:rPr lang="hi-IN" baseline="0" dirty="0"/>
              <a:t> </a:t>
            </a:r>
            <a:r>
              <a:rPr lang="hi-IN" dirty="0"/>
              <a:t>स्तर पर निदान {</a:t>
            </a:r>
            <a:r>
              <a:rPr lang="en-IN" dirty="0"/>
              <a:t>N = 1042}</a:t>
            </a:r>
          </a:p>
        </c:rich>
      </c:tx>
      <c:overlay val="0"/>
    </c:title>
    <c:autoTitleDeleted val="0"/>
    <c:plotArea>
      <c:layout>
        <c:manualLayout>
          <c:layoutTarget val="inner"/>
          <c:xMode val="edge"/>
          <c:yMode val="edge"/>
          <c:x val="0.11788495188101504"/>
          <c:y val="0.22235236220472437"/>
          <c:w val="0.45447924123120981"/>
          <c:h val="0.73598097112860894"/>
        </c:manualLayout>
      </c:layout>
      <c:pieChart>
        <c:varyColors val="1"/>
        <c:ser>
          <c:idx val="0"/>
          <c:order val="0"/>
          <c:dLbls>
            <c:dLbl>
              <c:idx val="4"/>
              <c:layout>
                <c:manualLayout>
                  <c:x val="-2.0433684957491233E-2"/>
                  <c:y val="3.705636502182104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6B1-46C4-B8B3-328E105220C0}"/>
                </c:ext>
              </c:extLst>
            </c:dLbl>
            <c:dLbl>
              <c:idx val="5"/>
              <c:layout>
                <c:manualLayout>
                  <c:x val="1.0365680026565141E-2"/>
                  <c:y val="-1.44530907243632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B1-46C4-B8B3-328E105220C0}"/>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(Print)'!$C$506:$C$511</c:f>
              <c:strCache>
                <c:ptCount val="6"/>
                <c:pt idx="0">
                  <c:v>1) नाला के माध्यम से दूर ले जाकर।</c:v>
                </c:pt>
                <c:pt idx="1">
                  <c:v>2) सोखता बनाकर।</c:v>
                </c:pt>
                <c:pt idx="2">
                  <c:v>3) गड्ढा बनाकर।</c:v>
                </c:pt>
                <c:pt idx="3">
                  <c:v>4) आसपास में पटवन कर या पौधा लगाकर।</c:v>
                </c:pt>
                <c:pt idx="4">
                  <c:v>5) कोई उपाय नहीं है।</c:v>
                </c:pt>
                <c:pt idx="5">
                  <c:v>7) नहीं पता</c:v>
                </c:pt>
              </c:strCache>
            </c:strRef>
          </c:cat>
          <c:val>
            <c:numRef>
              <c:f>'Chart (Print)'!$D$506:$D$511</c:f>
              <c:numCache>
                <c:formatCode>General</c:formatCode>
                <c:ptCount val="6"/>
                <c:pt idx="0">
                  <c:v>423</c:v>
                </c:pt>
                <c:pt idx="1">
                  <c:v>294</c:v>
                </c:pt>
                <c:pt idx="2">
                  <c:v>90</c:v>
                </c:pt>
                <c:pt idx="3">
                  <c:v>174</c:v>
                </c:pt>
                <c:pt idx="4">
                  <c:v>39</c:v>
                </c:pt>
                <c:pt idx="5">
                  <c:v>22</c:v>
                </c:pt>
              </c:numCache>
            </c:numRef>
          </c:val>
          <c:extLst>
            <c:ext xmlns:c16="http://schemas.microsoft.com/office/drawing/2014/chart" uri="{C3380CC4-5D6E-409C-BE32-E72D297353CC}">
              <c16:uniqueId val="{00000002-A6B1-46C4-B8B3-328E105220C0}"/>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385900441586251"/>
          <c:y val="0.24960449811100155"/>
          <c:w val="0.36293241000351018"/>
          <c:h val="0.66965271604029464"/>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उत्तरदाता के विचार : उपचार (</a:t>
            </a:r>
            <a:r>
              <a:rPr lang="en-IN" dirty="0"/>
              <a:t>Treatment) </a:t>
            </a:r>
            <a:r>
              <a:rPr lang="hi-IN" dirty="0"/>
              <a:t>किया गया गंदा पानी का उपयोग {</a:t>
            </a:r>
            <a:r>
              <a:rPr lang="en-IN" dirty="0"/>
              <a:t>N = 1042}</a:t>
            </a:r>
          </a:p>
        </c:rich>
      </c:tx>
      <c:layout>
        <c:manualLayout>
          <c:xMode val="edge"/>
          <c:yMode val="edge"/>
          <c:x val="0.19756933508311494"/>
          <c:y val="1.3888888888888954E-2"/>
        </c:manualLayout>
      </c:layout>
      <c:overlay val="0"/>
    </c:title>
    <c:autoTitleDeleted val="0"/>
    <c:plotArea>
      <c:layout>
        <c:manualLayout>
          <c:layoutTarget val="inner"/>
          <c:xMode val="edge"/>
          <c:yMode val="edge"/>
          <c:x val="8.5041557305336815E-2"/>
          <c:y val="0.17751713327500776"/>
          <c:w val="0.79681192522690358"/>
          <c:h val="0.51968941382327383"/>
        </c:manualLayout>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(Print)'!$C$572:$C$575</c:f>
              <c:strCache>
                <c:ptCount val="4"/>
                <c:pt idx="0">
                  <c:v>1) नदी – नहर में बहा देना चाहिए ।</c:v>
                </c:pt>
                <c:pt idx="1">
                  <c:v>2) खेती के लिए  पटवन में करना चाहिए ।</c:v>
                </c:pt>
                <c:pt idx="2">
                  <c:v>3) मछली पालन में करना चाहिए ।</c:v>
                </c:pt>
                <c:pt idx="3">
                  <c:v>4) हमे नहीं मालूम / कभी सोचा ही नहीं ।</c:v>
                </c:pt>
              </c:strCache>
            </c:strRef>
          </c:cat>
          <c:val>
            <c:numRef>
              <c:f>'Chart (Print)'!$D$572:$D$575</c:f>
              <c:numCache>
                <c:formatCode>0.0%</c:formatCode>
                <c:ptCount val="4"/>
                <c:pt idx="0">
                  <c:v>0.5249520153550864</c:v>
                </c:pt>
                <c:pt idx="1">
                  <c:v>0.56525911708253362</c:v>
                </c:pt>
                <c:pt idx="2">
                  <c:v>0.1890595009596929</c:v>
                </c:pt>
                <c:pt idx="3">
                  <c:v>0.11804222648752399</c:v>
                </c:pt>
              </c:numCache>
            </c:numRef>
          </c:val>
          <c:extLst>
            <c:ext xmlns:c16="http://schemas.microsoft.com/office/drawing/2014/chart" uri="{C3380CC4-5D6E-409C-BE32-E72D297353CC}">
              <c16:uniqueId val="{00000000-630A-414F-B16F-6478865CFE76}"/>
            </c:ext>
          </c:extLst>
        </c:ser>
        <c:dLbls>
          <c:showLegendKey val="0"/>
          <c:showVal val="0"/>
          <c:showCatName val="0"/>
          <c:showSerName val="0"/>
          <c:showPercent val="0"/>
          <c:showBubbleSize val="0"/>
        </c:dLbls>
        <c:gapWidth val="100"/>
        <c:axId val="88535040"/>
        <c:axId val="88536576"/>
      </c:barChart>
      <c:catAx>
        <c:axId val="88535040"/>
        <c:scaling>
          <c:orientation val="minMax"/>
        </c:scaling>
        <c:delete val="0"/>
        <c:axPos val="b"/>
        <c:numFmt formatCode="General" sourceLinked="0"/>
        <c:majorTickMark val="out"/>
        <c:minorTickMark val="none"/>
        <c:tickLblPos val="nextTo"/>
        <c:crossAx val="88536576"/>
        <c:crosses val="autoZero"/>
        <c:auto val="1"/>
        <c:lblAlgn val="ctr"/>
        <c:lblOffset val="100"/>
        <c:noMultiLvlLbl val="0"/>
      </c:catAx>
      <c:valAx>
        <c:axId val="88536576"/>
        <c:scaling>
          <c:orientation val="minMax"/>
          <c:max val="1"/>
        </c:scaling>
        <c:delete val="0"/>
        <c:axPos val="l"/>
        <c:majorGridlines/>
        <c:numFmt formatCode="0.0%" sourceLinked="1"/>
        <c:majorTickMark val="out"/>
        <c:minorTickMark val="none"/>
        <c:tickLblPos val="nextTo"/>
        <c:crossAx val="88535040"/>
        <c:crosses val="autoZero"/>
        <c:crossBetween val="between"/>
        <c:majorUnit val="0.2"/>
      </c:valAx>
    </c:plotArea>
    <c:plotVisOnly val="1"/>
    <c:dispBlanksAs val="zero"/>
    <c:showDLblsOverMax val="0"/>
  </c:chart>
  <c:spPr>
    <a:ln>
      <a:solidFill>
        <a:schemeClr val="tx1"/>
      </a:solid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dirty="0"/>
              <a:t>सुखा कूड़ा खुले में जाने से रोका जा सकता है</a:t>
            </a:r>
            <a:r>
              <a:rPr lang="en-US" dirty="0"/>
              <a:t> (N = 1042)</a:t>
            </a:r>
            <a:endParaRPr lang="hi-IN" dirty="0"/>
          </a:p>
        </c:rich>
      </c:tx>
      <c:overlay val="0"/>
    </c:title>
    <c:autoTitleDeleted val="0"/>
    <c:plotArea>
      <c:layout>
        <c:manualLayout>
          <c:layoutTarget val="inner"/>
          <c:xMode val="edge"/>
          <c:yMode val="edge"/>
          <c:x val="0.27916583154378427"/>
          <c:y val="0.18640043200341602"/>
          <c:w val="0.45205794730204202"/>
          <c:h val="0.81359956799658451"/>
        </c:manualLayout>
      </c:layout>
      <c:pieChart>
        <c:varyColors val="1"/>
        <c:ser>
          <c:idx val="0"/>
          <c:order val="0"/>
          <c:tx>
            <c:strRef>
              <c:f>'0701'!$D$2</c:f>
              <c:strCache>
                <c:ptCount val="1"/>
                <c:pt idx="0">
                  <c:v>N</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'0701'!$C$3:$C$4</c:f>
              <c:strCache>
                <c:ptCount val="2"/>
                <c:pt idx="0">
                  <c:v>Yes</c:v>
                </c:pt>
                <c:pt idx="1">
                  <c:v>No</c:v>
                </c:pt>
              </c:strCache>
            </c:strRef>
          </c:cat>
          <c:val>
            <c:numRef>
              <c:f>'0701'!$D$3:$D$4</c:f>
              <c:numCache>
                <c:formatCode>General</c:formatCode>
                <c:ptCount val="2"/>
                <c:pt idx="0">
                  <c:v>809</c:v>
                </c:pt>
                <c:pt idx="1">
                  <c:v>233</c:v>
                </c:pt>
              </c:numCache>
            </c:numRef>
          </c:val>
          <c:extLst>
            <c:ext xmlns:c16="http://schemas.microsoft.com/office/drawing/2014/chart" uri="{C3380CC4-5D6E-409C-BE32-E72D297353CC}">
              <c16:uniqueId val="{00000000-13B2-444A-A624-F9156ED90B61}"/>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solidFill>
        <a:schemeClr val="tx1"/>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hi-IN" dirty="0"/>
              <a:t>सुखा कूड़ा खुले में जाने से कैसे रोका जा सकता है</a:t>
            </a:r>
            <a:r>
              <a:rPr lang="en-US" dirty="0"/>
              <a:t> (N = 804)</a:t>
            </a:r>
            <a:endParaRPr lang="hi-IN" dirty="0"/>
          </a:p>
        </c:rich>
      </c:tx>
      <c:overlay val="0"/>
    </c:title>
    <c:autoTitleDeleted val="0"/>
    <c:plotArea>
      <c:layout>
        <c:manualLayout>
          <c:layoutTarget val="inner"/>
          <c:xMode val="edge"/>
          <c:yMode val="edge"/>
          <c:x val="3.9734771852306491E-2"/>
          <c:y val="0.2115307216631436"/>
          <c:w val="0.54355797731742017"/>
          <c:h val="0.68265437418045394"/>
        </c:manualLayout>
      </c:layout>
      <c:pieChart>
        <c:varyColors val="1"/>
        <c:ser>
          <c:idx val="0"/>
          <c:order val="0"/>
          <c:dLbls>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'0701'!$D$16:$D$22</c:f>
              <c:strCache>
                <c:ptCount val="7"/>
                <c:pt idx="0">
                  <c:v>जलाकर </c:v>
                </c:pt>
                <c:pt idx="1">
                  <c:v>कूड़ा प्रबंधन सेवा </c:v>
                </c:pt>
                <c:pt idx="2">
                  <c:v>गड्ढा खोदकर कुड़ा डालना</c:v>
                </c:pt>
                <c:pt idx="3">
                  <c:v>सामूहिक मीटिंग, जागरूकता इत्‍यादि</c:v>
                </c:pt>
                <c:pt idx="4">
                  <c:v>दुबारा उपयोग,  रिसाइक्लिंग इत्यादि</c:v>
                </c:pt>
                <c:pt idx="5">
                  <c:v>पत्ता नही </c:v>
                </c:pt>
                <c:pt idx="6">
                  <c:v>अन्य</c:v>
                </c:pt>
              </c:strCache>
            </c:strRef>
          </c:cat>
          <c:val>
            <c:numRef>
              <c:f>'0701'!$E$16:$E$22</c:f>
              <c:numCache>
                <c:formatCode>General</c:formatCode>
                <c:ptCount val="7"/>
                <c:pt idx="0">
                  <c:v>118</c:v>
                </c:pt>
                <c:pt idx="1">
                  <c:v>280</c:v>
                </c:pt>
                <c:pt idx="2">
                  <c:v>106</c:v>
                </c:pt>
                <c:pt idx="3">
                  <c:v>67</c:v>
                </c:pt>
                <c:pt idx="4">
                  <c:v>111</c:v>
                </c:pt>
                <c:pt idx="5">
                  <c:v>36</c:v>
                </c:pt>
                <c:pt idx="6">
                  <c:v>86</c:v>
                </c:pt>
              </c:numCache>
            </c:numRef>
          </c:val>
          <c:extLst>
            <c:ext xmlns:c16="http://schemas.microsoft.com/office/drawing/2014/chart" uri="{C3380CC4-5D6E-409C-BE32-E72D297353CC}">
              <c16:uniqueId val="{00000000-9634-4D2B-A346-E80ABA83F81A}"/>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8918976546276847"/>
          <c:y val="0.10690493309717132"/>
          <c:w val="0.39798964592842256"/>
          <c:h val="0.87977599681999719"/>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hi-IN" sz="1400" b="1" i="0" baseline="0" dirty="0"/>
              <a:t>सुखा कूड़ा खुले में जाने से क्यों नहीं रोका जा सकता है</a:t>
            </a:r>
            <a:r>
              <a:rPr lang="en-US" sz="1400" b="1" i="0" baseline="0" dirty="0"/>
              <a:t> (N = 233)</a:t>
            </a:r>
          </a:p>
        </c:rich>
      </c:tx>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'0701'!$D$50:$D$56</c:f>
              <c:strCache>
                <c:ptCount val="7"/>
                <c:pt idx="0">
                  <c:v>पता नही/जानकारी नही</c:v>
                </c:pt>
                <c:pt idx="1">
                  <c:v>जागरूकता की कमी - लोग नही मानते है</c:v>
                </c:pt>
                <c:pt idx="2">
                  <c:v>अन्य</c:v>
                </c:pt>
                <c:pt idx="3">
                  <c:v>बेकार समान घर में नही रख सकते है</c:v>
                </c:pt>
                <c:pt idx="4">
                  <c:v>प्लास्टिक का उपयोग काफी ज्‍यादा है</c:v>
                </c:pt>
                <c:pt idx="5">
                  <c:v>गांव में कूड़ादान न होने के कारण</c:v>
                </c:pt>
                <c:pt idx="6">
                  <c:v>गड्ढा खोदकर कुड़ा डालना</c:v>
                </c:pt>
              </c:strCache>
            </c:strRef>
          </c:cat>
          <c:val>
            <c:numRef>
              <c:f>'0701'!$E$50:$E$56</c:f>
              <c:numCache>
                <c:formatCode>General</c:formatCode>
                <c:ptCount val="7"/>
                <c:pt idx="0">
                  <c:v>137</c:v>
                </c:pt>
                <c:pt idx="1">
                  <c:v>31</c:v>
                </c:pt>
                <c:pt idx="2">
                  <c:v>22</c:v>
                </c:pt>
                <c:pt idx="3">
                  <c:v>22</c:v>
                </c:pt>
                <c:pt idx="4">
                  <c:v>12</c:v>
                </c:pt>
                <c:pt idx="5">
                  <c:v>6</c:v>
                </c:pt>
                <c:pt idx="6">
                  <c:v>3</c:v>
                </c:pt>
              </c:numCache>
            </c:numRef>
          </c:val>
          <c:extLst>
            <c:ext xmlns:c16="http://schemas.microsoft.com/office/drawing/2014/chart" uri="{C3380CC4-5D6E-409C-BE32-E72D297353CC}">
              <c16:uniqueId val="{00000000-F301-45AE-823F-9E6E0178C366}"/>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6426676145163435"/>
          <c:y val="0.17456002235613582"/>
          <c:w val="0.42293323639823394"/>
          <c:h val="0.77009150888327305"/>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hi-IN" sz="1400" b="1" i="0" baseline="0"/>
              <a:t>सुखा कूड़ा खुले में जाने से रोका जा सकता है</a:t>
            </a:r>
            <a:endParaRPr lang="en-US" sz="1400" b="1" i="0" baseline="0"/>
          </a:p>
        </c:rich>
      </c:tx>
      <c:overlay val="0"/>
    </c:title>
    <c:autoTitleDeleted val="0"/>
    <c:plotArea>
      <c:layout/>
      <c:barChart>
        <c:barDir val="col"/>
        <c:grouping val="percentStacked"/>
        <c:varyColors val="0"/>
        <c:ser>
          <c:idx val="0"/>
          <c:order val="0"/>
          <c:tx>
            <c:strRef>
              <c:f>Chart!$D$519</c:f>
              <c:strCache>
                <c:ptCount val="1"/>
                <c:pt idx="0">
                  <c:v>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Chart!$C$520:$C$526</c:f>
              <c:strCache>
                <c:ptCount val="7"/>
                <c:pt idx="0">
                  <c:v>पुरुष उत्तरदाता {N = 550}</c:v>
                </c:pt>
                <c:pt idx="1">
                  <c:v>महिला उत्तरदाता {N = 492}</c:v>
                </c:pt>
                <c:pt idx="2">
                  <c:v>18-25 Yrs {N = 233}</c:v>
                </c:pt>
                <c:pt idx="3">
                  <c:v>26-40 Yrs {N = 465}</c:v>
                </c:pt>
                <c:pt idx="4">
                  <c:v>41-60 Yrs {N = 269}</c:v>
                </c:pt>
                <c:pt idx="5">
                  <c:v>Above 60 Yrs {N = 75}</c:v>
                </c:pt>
                <c:pt idx="6">
                  <c:v>सभी {N = 1042}</c:v>
                </c:pt>
              </c:strCache>
            </c:strRef>
          </c:cat>
          <c:val>
            <c:numRef>
              <c:f>Chart!$D$520:$D$526</c:f>
              <c:numCache>
                <c:formatCode>0.0%</c:formatCode>
                <c:ptCount val="7"/>
                <c:pt idx="0">
                  <c:v>0.8</c:v>
                </c:pt>
                <c:pt idx="1">
                  <c:v>0.75000000000000011</c:v>
                </c:pt>
                <c:pt idx="2">
                  <c:v>0.77253218884120145</c:v>
                </c:pt>
                <c:pt idx="3">
                  <c:v>0.76344086021505375</c:v>
                </c:pt>
                <c:pt idx="4">
                  <c:v>0.80297397769516743</c:v>
                </c:pt>
                <c:pt idx="5">
                  <c:v>0.77333333333333343</c:v>
                </c:pt>
                <c:pt idx="6">
                  <c:v>0.77639155470249532</c:v>
                </c:pt>
              </c:numCache>
            </c:numRef>
          </c:val>
          <c:extLst>
            <c:ext xmlns:c16="http://schemas.microsoft.com/office/drawing/2014/chart" uri="{C3380CC4-5D6E-409C-BE32-E72D297353CC}">
              <c16:uniqueId val="{00000000-23D0-40F1-A49B-1C8B48FD6445}"/>
            </c:ext>
          </c:extLst>
        </c:ser>
        <c:ser>
          <c:idx val="1"/>
          <c:order val="1"/>
          <c:tx>
            <c:strRef>
              <c:f>Chart!$E$519</c:f>
              <c:strCache>
                <c:ptCount val="1"/>
                <c:pt idx="0">
                  <c:v>नही</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Chart!$C$520:$C$526</c:f>
              <c:strCache>
                <c:ptCount val="7"/>
                <c:pt idx="0">
                  <c:v>पुरुष उत्तरदाता {N = 550}</c:v>
                </c:pt>
                <c:pt idx="1">
                  <c:v>महिला उत्तरदाता {N = 492}</c:v>
                </c:pt>
                <c:pt idx="2">
                  <c:v>18-25 Yrs {N = 233}</c:v>
                </c:pt>
                <c:pt idx="3">
                  <c:v>26-40 Yrs {N = 465}</c:v>
                </c:pt>
                <c:pt idx="4">
                  <c:v>41-60 Yrs {N = 269}</c:v>
                </c:pt>
                <c:pt idx="5">
                  <c:v>Above 60 Yrs {N = 75}</c:v>
                </c:pt>
                <c:pt idx="6">
                  <c:v>सभी {N = 1042}</c:v>
                </c:pt>
              </c:strCache>
            </c:strRef>
          </c:cat>
          <c:val>
            <c:numRef>
              <c:f>Chart!$E$520:$E$526</c:f>
              <c:numCache>
                <c:formatCode>0.0%</c:formatCode>
                <c:ptCount val="7"/>
                <c:pt idx="0">
                  <c:v>0.2</c:v>
                </c:pt>
                <c:pt idx="1">
                  <c:v>0.25</c:v>
                </c:pt>
                <c:pt idx="2">
                  <c:v>0.2274678111587983</c:v>
                </c:pt>
                <c:pt idx="3">
                  <c:v>0.23655913978494628</c:v>
                </c:pt>
                <c:pt idx="4">
                  <c:v>0.19702602230483268</c:v>
                </c:pt>
                <c:pt idx="5">
                  <c:v>0.22666666666666666</c:v>
                </c:pt>
                <c:pt idx="6">
                  <c:v>0.22360844529750479</c:v>
                </c:pt>
              </c:numCache>
            </c:numRef>
          </c:val>
          <c:extLst>
            <c:ext xmlns:c16="http://schemas.microsoft.com/office/drawing/2014/chart" uri="{C3380CC4-5D6E-409C-BE32-E72D297353CC}">
              <c16:uniqueId val="{00000001-23D0-40F1-A49B-1C8B48FD6445}"/>
            </c:ext>
          </c:extLst>
        </c:ser>
        <c:dLbls>
          <c:showLegendKey val="0"/>
          <c:showVal val="1"/>
          <c:showCatName val="0"/>
          <c:showSerName val="0"/>
          <c:showPercent val="0"/>
          <c:showBubbleSize val="0"/>
        </c:dLbls>
        <c:gapWidth val="95"/>
        <c:overlap val="100"/>
        <c:axId val="186928128"/>
        <c:axId val="185017088"/>
      </c:barChart>
      <c:catAx>
        <c:axId val="186928128"/>
        <c:scaling>
          <c:orientation val="minMax"/>
        </c:scaling>
        <c:delete val="0"/>
        <c:axPos val="b"/>
        <c:numFmt formatCode="General" sourceLinked="0"/>
        <c:majorTickMark val="none"/>
        <c:minorTickMark val="none"/>
        <c:tickLblPos val="nextTo"/>
        <c:txPr>
          <a:bodyPr/>
          <a:lstStyle/>
          <a:p>
            <a:pPr>
              <a:defRPr sz="800"/>
            </a:pPr>
            <a:endParaRPr lang="en-US"/>
          </a:p>
        </c:txPr>
        <c:crossAx val="185017088"/>
        <c:crosses val="autoZero"/>
        <c:auto val="1"/>
        <c:lblAlgn val="ctr"/>
        <c:lblOffset val="100"/>
        <c:noMultiLvlLbl val="0"/>
      </c:catAx>
      <c:valAx>
        <c:axId val="185017088"/>
        <c:scaling>
          <c:orientation val="minMax"/>
        </c:scaling>
        <c:delete val="1"/>
        <c:axPos val="l"/>
        <c:numFmt formatCode="0%" sourceLinked="1"/>
        <c:majorTickMark val="out"/>
        <c:minorTickMark val="none"/>
        <c:tickLblPos val="nextTo"/>
        <c:crossAx val="186928128"/>
        <c:crosses val="autoZero"/>
        <c:crossBetween val="between"/>
      </c:valAx>
    </c:plotArea>
    <c:legend>
      <c:legendPos val="r"/>
      <c:overlay val="0"/>
    </c:legend>
    <c:plotVisOnly val="1"/>
    <c:dispBlanksAs val="gap"/>
    <c:showDLblsOverMax val="0"/>
  </c:chart>
  <c:spPr>
    <a:ln>
      <a:solidFill>
        <a:schemeClr val="tx1"/>
      </a:solid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(Print)'!$C$827</c:f>
          <c:strCache>
            <c:ptCount val="1"/>
            <c:pt idx="0">
              <c:v>निवासी (वार्ड) सभा में भाग लेना {N = 1042}</c:v>
            </c:pt>
          </c:strCache>
        </c:strRef>
      </c:tx>
      <c:overlay val="0"/>
      <c:txPr>
        <a:bodyPr/>
        <a:lstStyle/>
        <a:p>
          <a:pPr>
            <a:defRPr sz="1200"/>
          </a:pPr>
          <a:endParaRPr lang="en-US"/>
        </a:p>
      </c:txPr>
    </c:title>
    <c:autoTitleDeleted val="0"/>
    <c:plotArea>
      <c:layout>
        <c:manualLayout>
          <c:layoutTarget val="inner"/>
          <c:xMode val="edge"/>
          <c:yMode val="edge"/>
          <c:x val="7.1989501312335974E-2"/>
          <c:y val="0.12916666666666668"/>
          <c:w val="0.49766666666666737"/>
          <c:h val="0.82944444444444465"/>
        </c:manualLayout>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'Chart (Print)'!$C$829:$C$833</c:f>
              <c:strCache>
                <c:ptCount val="5"/>
                <c:pt idx="0">
                  <c:v>1) हाँ, जब भी होता है।</c:v>
                </c:pt>
                <c:pt idx="1">
                  <c:v>2) हाँ, कभी कभी।</c:v>
                </c:pt>
                <c:pt idx="2">
                  <c:v>3) नहीं, वार्ड सभा होता ही नही है।</c:v>
                </c:pt>
                <c:pt idx="3">
                  <c:v>4) नहीं, वार्ड सभा होता है पर भाग नही लेते है।</c:v>
                </c:pt>
                <c:pt idx="4">
                  <c:v>5) नहीं, पता ही नही चलता है कि कब वार्ड सभा होता है।</c:v>
                </c:pt>
              </c:strCache>
            </c:strRef>
          </c:cat>
          <c:val>
            <c:numRef>
              <c:f>'Chart (Print)'!$D$829:$D$833</c:f>
              <c:numCache>
                <c:formatCode>General</c:formatCode>
                <c:ptCount val="5"/>
                <c:pt idx="0">
                  <c:v>97</c:v>
                </c:pt>
                <c:pt idx="1">
                  <c:v>234</c:v>
                </c:pt>
                <c:pt idx="2">
                  <c:v>339</c:v>
                </c:pt>
                <c:pt idx="3">
                  <c:v>143</c:v>
                </c:pt>
                <c:pt idx="4">
                  <c:v>229</c:v>
                </c:pt>
              </c:numCache>
            </c:numRef>
          </c:val>
          <c:extLst>
            <c:ext xmlns:c16="http://schemas.microsoft.com/office/drawing/2014/chart" uri="{C3380CC4-5D6E-409C-BE32-E72D297353CC}">
              <c16:uniqueId val="{00000000-CD6B-486C-8069-1F68DC4EC38C}"/>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4773575542349429"/>
          <c:y val="0.17876449585636423"/>
          <c:w val="0.42678120983297174"/>
          <c:h val="0.77203120443278073"/>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sz="1200" b="1" i="0" u="none" strike="noStrike" baseline="0" dirty="0">
                <a:effectLst/>
              </a:rPr>
              <a:t>उत्तरदाता का विचार : </a:t>
            </a:r>
            <a:r>
              <a:rPr lang="hi-IN" sz="1200" dirty="0"/>
              <a:t>वार्ड सभा में लोगों की भागीदारी और </a:t>
            </a:r>
            <a:r>
              <a:rPr lang="hi-IN" sz="1200" b="1" i="0" u="none" strike="noStrike" baseline="0" dirty="0"/>
              <a:t>समाज का प्रयास (स्वच्छता)</a:t>
            </a:r>
            <a:endParaRPr lang="en-US" sz="1200" dirty="0"/>
          </a:p>
        </c:rich>
      </c:tx>
      <c:overlay val="0"/>
    </c:title>
    <c:autoTitleDeleted val="0"/>
    <c:plotArea>
      <c:layout>
        <c:manualLayout>
          <c:layoutTarget val="inner"/>
          <c:xMode val="edge"/>
          <c:yMode val="edge"/>
          <c:x val="1.5073653734975177E-2"/>
          <c:y val="0.13053892215568863"/>
          <c:w val="0.76526632043334997"/>
          <c:h val="0.60637370927436451"/>
        </c:manualLayout>
      </c:layout>
      <c:barChart>
        <c:barDir val="col"/>
        <c:grouping val="clustered"/>
        <c:varyColors val="0"/>
        <c:ser>
          <c:idx val="0"/>
          <c:order val="0"/>
          <c:tx>
            <c:strRef>
              <c:f>'Chart (Print)'!$D$958</c:f>
              <c:strCache>
                <c:ptCount val="1"/>
                <c:pt idx="0">
                  <c:v>1) सफाई अभियान</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(Print)'!$D$959:$D$963</c:f>
              <c:numCache>
                <c:formatCode>0.0%</c:formatCode>
                <c:ptCount val="5"/>
                <c:pt idx="0">
                  <c:v>0.731958762886598</c:v>
                </c:pt>
                <c:pt idx="1">
                  <c:v>0.3504273504273504</c:v>
                </c:pt>
                <c:pt idx="2">
                  <c:v>0.25958702064896755</c:v>
                </c:pt>
                <c:pt idx="3">
                  <c:v>0.33566433566433573</c:v>
                </c:pt>
                <c:pt idx="4">
                  <c:v>0.18340611353711797</c:v>
                </c:pt>
              </c:numCache>
            </c:numRef>
          </c:val>
          <c:extLst>
            <c:ext xmlns:c16="http://schemas.microsoft.com/office/drawing/2014/chart" uri="{C3380CC4-5D6E-409C-BE32-E72D297353CC}">
              <c16:uniqueId val="{00000000-C01F-4F32-A77E-AE93CEAAC396}"/>
            </c:ext>
          </c:extLst>
        </c:ser>
        <c:ser>
          <c:idx val="1"/>
          <c:order val="1"/>
          <c:tx>
            <c:strRef>
              <c:f>'Chart (Print)'!$E$958</c:f>
              <c:strCache>
                <c:ptCount val="1"/>
                <c:pt idx="0">
                  <c:v>2) जागरूकता अभियान</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(Print)'!$E$959:$E$963</c:f>
              <c:numCache>
                <c:formatCode>0.0%</c:formatCode>
                <c:ptCount val="5"/>
                <c:pt idx="0">
                  <c:v>0.5670103092783505</c:v>
                </c:pt>
                <c:pt idx="1">
                  <c:v>0.20085470085470086</c:v>
                </c:pt>
                <c:pt idx="2">
                  <c:v>0.22713864306784665</c:v>
                </c:pt>
                <c:pt idx="3">
                  <c:v>0.29370629370629375</c:v>
                </c:pt>
                <c:pt idx="4">
                  <c:v>0.14410480349344978</c:v>
                </c:pt>
              </c:numCache>
            </c:numRef>
          </c:val>
          <c:extLst>
            <c:ext xmlns:c16="http://schemas.microsoft.com/office/drawing/2014/chart" uri="{C3380CC4-5D6E-409C-BE32-E72D297353CC}">
              <c16:uniqueId val="{00000001-C01F-4F32-A77E-AE93CEAAC396}"/>
            </c:ext>
          </c:extLst>
        </c:ser>
        <c:ser>
          <c:idx val="2"/>
          <c:order val="2"/>
          <c:tx>
            <c:strRef>
              <c:f>'Chart (Print)'!$F$958</c:f>
              <c:strCache>
                <c:ptCount val="1"/>
                <c:pt idx="0">
                  <c:v>3) नाली सफाई</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(Print)'!$F$959:$F$963</c:f>
              <c:numCache>
                <c:formatCode>0.0%</c:formatCode>
                <c:ptCount val="5"/>
                <c:pt idx="0">
                  <c:v>0.39175257731958774</c:v>
                </c:pt>
                <c:pt idx="1">
                  <c:v>0.28632478632478642</c:v>
                </c:pt>
                <c:pt idx="2">
                  <c:v>0.21828908554572277</c:v>
                </c:pt>
                <c:pt idx="3">
                  <c:v>0.2587412587412587</c:v>
                </c:pt>
                <c:pt idx="4">
                  <c:v>6.9868995633187783E-2</c:v>
                </c:pt>
              </c:numCache>
            </c:numRef>
          </c:val>
          <c:extLst>
            <c:ext xmlns:c16="http://schemas.microsoft.com/office/drawing/2014/chart" uri="{C3380CC4-5D6E-409C-BE32-E72D297353CC}">
              <c16:uniqueId val="{00000002-C01F-4F32-A77E-AE93CEAAC396}"/>
            </c:ext>
          </c:extLst>
        </c:ser>
        <c:ser>
          <c:idx val="3"/>
          <c:order val="3"/>
          <c:tx>
            <c:strRef>
              <c:f>'Chart (Print)'!$G$958</c:f>
              <c:strCache>
                <c:ptCount val="1"/>
                <c:pt idx="0">
                  <c:v>4) गली में झाड़ू देना</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(Print)'!$G$959:$G$963</c:f>
              <c:numCache>
                <c:formatCode>0.0%</c:formatCode>
                <c:ptCount val="5"/>
                <c:pt idx="0">
                  <c:v>0.13402061855670103</c:v>
                </c:pt>
                <c:pt idx="1">
                  <c:v>0.26068376068376076</c:v>
                </c:pt>
                <c:pt idx="2">
                  <c:v>0.20058997050147495</c:v>
                </c:pt>
                <c:pt idx="3">
                  <c:v>0.17482517482517484</c:v>
                </c:pt>
                <c:pt idx="4">
                  <c:v>3.9301310043668131E-2</c:v>
                </c:pt>
              </c:numCache>
            </c:numRef>
          </c:val>
          <c:extLst>
            <c:ext xmlns:c16="http://schemas.microsoft.com/office/drawing/2014/chart" uri="{C3380CC4-5D6E-409C-BE32-E72D297353CC}">
              <c16:uniqueId val="{00000003-C01F-4F32-A77E-AE93CEAAC396}"/>
            </c:ext>
          </c:extLst>
        </c:ser>
        <c:ser>
          <c:idx val="4"/>
          <c:order val="4"/>
          <c:tx>
            <c:strRef>
              <c:f>'Chart (Print)'!$H$958</c:f>
              <c:strCache>
                <c:ptCount val="1"/>
                <c:pt idx="0">
                  <c:v>5) जहाँ तहां कूड़ा फेकने से मना करना</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(Print)'!$H$959:$H$963</c:f>
              <c:numCache>
                <c:formatCode>0.0%</c:formatCode>
                <c:ptCount val="5"/>
                <c:pt idx="0">
                  <c:v>0.2474226804123712</c:v>
                </c:pt>
                <c:pt idx="1">
                  <c:v>0.24358974358974361</c:v>
                </c:pt>
                <c:pt idx="2">
                  <c:v>0.2123893805309735</c:v>
                </c:pt>
                <c:pt idx="3">
                  <c:v>0.10489510489510491</c:v>
                </c:pt>
                <c:pt idx="4">
                  <c:v>6.5502183406113537E-2</c:v>
                </c:pt>
              </c:numCache>
            </c:numRef>
          </c:val>
          <c:extLst>
            <c:ext xmlns:c16="http://schemas.microsoft.com/office/drawing/2014/chart" uri="{C3380CC4-5D6E-409C-BE32-E72D297353CC}">
              <c16:uniqueId val="{00000004-C01F-4F32-A77E-AE93CEAAC396}"/>
            </c:ext>
          </c:extLst>
        </c:ser>
        <c:ser>
          <c:idx val="5"/>
          <c:order val="5"/>
          <c:tx>
            <c:strRef>
              <c:f>'Chart (Print)'!$I$958</c:f>
              <c:strCache>
                <c:ptCount val="1"/>
                <c:pt idx="0">
                  <c:v>6) कूड़ा दान की व्यवस्था</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(Print)'!$I$959:$I$963</c:f>
              <c:numCache>
                <c:formatCode>0.0%</c:formatCode>
                <c:ptCount val="5"/>
                <c:pt idx="0">
                  <c:v>0.14432989690721648</c:v>
                </c:pt>
                <c:pt idx="1">
                  <c:v>4.7008547008547015E-2</c:v>
                </c:pt>
                <c:pt idx="2">
                  <c:v>5.3097345132743369E-2</c:v>
                </c:pt>
                <c:pt idx="3">
                  <c:v>0.17482517482517484</c:v>
                </c:pt>
                <c:pt idx="4">
                  <c:v>2.1834061135371185E-2</c:v>
                </c:pt>
              </c:numCache>
            </c:numRef>
          </c:val>
          <c:extLst>
            <c:ext xmlns:c16="http://schemas.microsoft.com/office/drawing/2014/chart" uri="{C3380CC4-5D6E-409C-BE32-E72D297353CC}">
              <c16:uniqueId val="{00000005-C01F-4F32-A77E-AE93CEAAC396}"/>
            </c:ext>
          </c:extLst>
        </c:ser>
        <c:ser>
          <c:idx val="6"/>
          <c:order val="6"/>
          <c:tx>
            <c:strRef>
              <c:f>'Chart (Print)'!$J$958</c:f>
              <c:strCache>
                <c:ptCount val="1"/>
                <c:pt idx="0">
                  <c:v>7) कोई कार्य नहीं</c:v>
                </c:pt>
              </c:strCache>
            </c:strRef>
          </c:tx>
          <c:spPr>
            <a:solidFill>
              <a:schemeClr val="tx1">
                <a:lumMod val="50000"/>
                <a:lumOff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(Print)'!$C$959:$C$963</c:f>
              <c:strCache>
                <c:ptCount val="5"/>
                <c:pt idx="0">
                  <c:v>1) हाँ, जब भी होता है। {N = 97}</c:v>
                </c:pt>
                <c:pt idx="1">
                  <c:v>2) हाँ, कभी कभी। {N = 234}</c:v>
                </c:pt>
                <c:pt idx="2">
                  <c:v>3) नहीं, वार्ड सभा होता ही नही है। {N = 339}</c:v>
                </c:pt>
                <c:pt idx="3">
                  <c:v>4) नहीं, वार्ड सभा होता है पर भाग नही लेते है। {N = 143}</c:v>
                </c:pt>
                <c:pt idx="4">
                  <c:v>5) नहीं, पता ही नही चलता है कि कब वार्ड सभा होता है। {N = 229}</c:v>
                </c:pt>
              </c:strCache>
            </c:strRef>
          </c:cat>
          <c:val>
            <c:numRef>
              <c:f>'Chart (Print)'!$J$959:$J$963</c:f>
              <c:numCache>
                <c:formatCode>0.0%</c:formatCode>
                <c:ptCount val="5"/>
                <c:pt idx="0">
                  <c:v>9.2783505154639206E-2</c:v>
                </c:pt>
                <c:pt idx="1">
                  <c:v>0.5</c:v>
                </c:pt>
                <c:pt idx="2">
                  <c:v>0.59292035398230081</c:v>
                </c:pt>
                <c:pt idx="3">
                  <c:v>0.33566433566433573</c:v>
                </c:pt>
                <c:pt idx="4">
                  <c:v>0.72489082969432339</c:v>
                </c:pt>
              </c:numCache>
            </c:numRef>
          </c:val>
          <c:extLst>
            <c:ext xmlns:c16="http://schemas.microsoft.com/office/drawing/2014/chart" uri="{C3380CC4-5D6E-409C-BE32-E72D297353CC}">
              <c16:uniqueId val="{00000006-C01F-4F32-A77E-AE93CEAAC396}"/>
            </c:ext>
          </c:extLst>
        </c:ser>
        <c:dLbls>
          <c:showLegendKey val="0"/>
          <c:showVal val="1"/>
          <c:showCatName val="0"/>
          <c:showSerName val="0"/>
          <c:showPercent val="0"/>
          <c:showBubbleSize val="0"/>
        </c:dLbls>
        <c:gapWidth val="150"/>
        <c:axId val="187021568"/>
        <c:axId val="187031552"/>
      </c:barChart>
      <c:catAx>
        <c:axId val="187021568"/>
        <c:scaling>
          <c:orientation val="minMax"/>
        </c:scaling>
        <c:delete val="0"/>
        <c:axPos val="b"/>
        <c:numFmt formatCode="General" sourceLinked="0"/>
        <c:majorTickMark val="none"/>
        <c:minorTickMark val="none"/>
        <c:tickLblPos val="nextTo"/>
        <c:crossAx val="187031552"/>
        <c:crosses val="autoZero"/>
        <c:auto val="1"/>
        <c:lblAlgn val="ctr"/>
        <c:lblOffset val="100"/>
        <c:noMultiLvlLbl val="0"/>
      </c:catAx>
      <c:valAx>
        <c:axId val="187031552"/>
        <c:scaling>
          <c:orientation val="minMax"/>
        </c:scaling>
        <c:delete val="1"/>
        <c:axPos val="l"/>
        <c:numFmt formatCode="0.0%" sourceLinked="1"/>
        <c:majorTickMark val="out"/>
        <c:minorTickMark val="none"/>
        <c:tickLblPos val="nextTo"/>
        <c:crossAx val="187021568"/>
        <c:crosses val="autoZero"/>
        <c:crossBetween val="between"/>
      </c:valAx>
    </c:plotArea>
    <c:legend>
      <c:legendPos val="r"/>
      <c:layout>
        <c:manualLayout>
          <c:xMode val="edge"/>
          <c:yMode val="edge"/>
          <c:x val="0.79372723690022462"/>
          <c:y val="0"/>
          <c:w val="0.20441425481419931"/>
          <c:h val="1"/>
        </c:manualLayout>
      </c:layout>
      <c:overlay val="0"/>
      <c:txPr>
        <a:bodyPr/>
        <a:lstStyle/>
        <a:p>
          <a:pPr>
            <a:defRPr sz="1100"/>
          </a:pPr>
          <a:endParaRPr lang="en-US"/>
        </a:p>
      </c:txPr>
    </c:legend>
    <c:plotVisOnly val="1"/>
    <c:dispBlanksAs val="gap"/>
    <c:showDLblsOverMax val="0"/>
  </c:chart>
  <c:spPr>
    <a:ln>
      <a:solidFill>
        <a:schemeClr val="tx1"/>
      </a:solid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hi-IN" dirty="0"/>
              <a:t>बसावट में पूर्ण स्‍वच्‍छता कब तक आ जाएगी।</a:t>
            </a:r>
            <a:r>
              <a:rPr lang="en-US" dirty="0"/>
              <a:t> (N = 1042)</a:t>
            </a:r>
            <a:endParaRPr lang="hi-IN" dirty="0"/>
          </a:p>
        </c:rich>
      </c:tx>
      <c:overlay val="0"/>
    </c:title>
    <c:autoTitleDeleted val="0"/>
    <c:plotArea>
      <c:layout>
        <c:manualLayout>
          <c:layoutTarget val="inner"/>
          <c:xMode val="edge"/>
          <c:yMode val="edge"/>
          <c:x val="7.7852586083765191E-2"/>
          <c:y val="0.19375465870075892"/>
          <c:w val="0.45881108869655757"/>
          <c:h val="0.8298166676533858"/>
        </c:manualLayout>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'0701'!$C$73:$C$77</c:f>
              <c:strCache>
                <c:ptCount val="5"/>
                <c:pt idx="0">
                  <c:v>1) अगले 1-2 वर्ष में</c:v>
                </c:pt>
                <c:pt idx="1">
                  <c:v>2) 3 से 5 वर्ष में</c:v>
                </c:pt>
                <c:pt idx="2">
                  <c:v>3) 6 से 12 वर्ष में</c:v>
                </c:pt>
                <c:pt idx="3">
                  <c:v>4) 12 से अधिक वर्ष में</c:v>
                </c:pt>
                <c:pt idx="4">
                  <c:v>6) अभी पूर्ण स्‍वच्‍छ है।</c:v>
                </c:pt>
              </c:strCache>
            </c:strRef>
          </c:cat>
          <c:val>
            <c:numRef>
              <c:f>'0701'!$D$73:$D$77</c:f>
              <c:numCache>
                <c:formatCode>General</c:formatCode>
                <c:ptCount val="5"/>
                <c:pt idx="0">
                  <c:v>333</c:v>
                </c:pt>
                <c:pt idx="1">
                  <c:v>355</c:v>
                </c:pt>
                <c:pt idx="2">
                  <c:v>141</c:v>
                </c:pt>
                <c:pt idx="3">
                  <c:v>157</c:v>
                </c:pt>
                <c:pt idx="4">
                  <c:v>56</c:v>
                </c:pt>
              </c:numCache>
            </c:numRef>
          </c:val>
          <c:extLst>
            <c:ext xmlns:c16="http://schemas.microsoft.com/office/drawing/2014/chart" uri="{C3380CC4-5D6E-409C-BE32-E72D297353CC}">
              <c16:uniqueId val="{00000000-2C16-4A15-8227-B14755E7B265}"/>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8964083653979327"/>
          <c:y val="0.25904987915612576"/>
          <c:w val="0.39374263350193367"/>
          <c:h val="0.62763993043006883"/>
        </c:manualLayout>
      </c:layout>
      <c:overlay val="0"/>
      <c:txPr>
        <a:bodyPr/>
        <a:lstStyle/>
        <a:p>
          <a:pPr>
            <a:defRPr sz="1200"/>
          </a:pPr>
          <a:endParaRPr lang="en-US"/>
        </a:p>
      </c:txPr>
    </c:legend>
    <c:plotVisOnly val="1"/>
    <c:dispBlanksAs val="zero"/>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dirty="0"/>
              <a:t>Family House Size</a:t>
            </a:r>
          </a:p>
        </c:rich>
      </c:tx>
      <c:overlay val="0"/>
    </c:title>
    <c:autoTitleDeleted val="0"/>
    <c:plotArea>
      <c:layout>
        <c:manualLayout>
          <c:layoutTarget val="inner"/>
          <c:xMode val="edge"/>
          <c:yMode val="edge"/>
          <c:x val="8.3315835520560266E-2"/>
          <c:y val="0.17288750364537769"/>
          <c:w val="0.48059055118110239"/>
          <c:h val="0.80098425196850465"/>
        </c:manualLayout>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'Sample Discription'!$C$52:$C$54</c:f>
              <c:strCache>
                <c:ptCount val="3"/>
                <c:pt idx="0">
                  <c:v>एक कमरे का घर</c:v>
                </c:pt>
                <c:pt idx="1">
                  <c:v>दो कमरे का घर</c:v>
                </c:pt>
                <c:pt idx="2">
                  <c:v>तीन या ज्यादा कमरे का घर</c:v>
                </c:pt>
              </c:strCache>
            </c:strRef>
          </c:cat>
          <c:val>
            <c:numRef>
              <c:f>'Sample Discription'!$D$52:$D$54</c:f>
              <c:numCache>
                <c:formatCode>General</c:formatCode>
                <c:ptCount val="3"/>
                <c:pt idx="0">
                  <c:v>210</c:v>
                </c:pt>
                <c:pt idx="1">
                  <c:v>354</c:v>
                </c:pt>
                <c:pt idx="2">
                  <c:v>478</c:v>
                </c:pt>
              </c:numCache>
            </c:numRef>
          </c:val>
          <c:extLst>
            <c:ext xmlns:c16="http://schemas.microsoft.com/office/drawing/2014/chart" uri="{C3380CC4-5D6E-409C-BE32-E72D297353CC}">
              <c16:uniqueId val="{00000000-D5B0-4505-A91A-D2FB5153E413}"/>
            </c:ext>
          </c:extLst>
        </c:ser>
        <c:dLbls>
          <c:showLegendKey val="0"/>
          <c:showVal val="0"/>
          <c:showCatName val="0"/>
          <c:showSerName val="0"/>
          <c:showPercent val="1"/>
          <c:showBubbleSize val="0"/>
          <c:showLeaderLines val="0"/>
        </c:dLbls>
        <c:firstSliceAng val="0"/>
      </c:pieChart>
    </c:plotArea>
    <c:legend>
      <c:legendPos val="r"/>
      <c:overlay val="0"/>
      <c:txPr>
        <a:bodyPr/>
        <a:lstStyle/>
        <a:p>
          <a:pPr>
            <a:defRPr sz="900"/>
          </a:pPr>
          <a:endParaRPr lang="en-US"/>
        </a:p>
      </c:txPr>
    </c:legend>
    <c:plotVisOnly val="1"/>
    <c:dispBlanksAs val="zero"/>
    <c:showDLblsOverMax val="0"/>
  </c:chart>
  <c:spPr>
    <a:solidFill>
      <a:schemeClr val="bg1"/>
    </a:solidFill>
    <a:ln>
      <a:solidFill>
        <a:schemeClr val="tx1"/>
      </a:solid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i-IN" sz="1400" b="1" i="0" baseline="0" dirty="0"/>
              <a:t>पूर्ण </a:t>
            </a:r>
            <a:r>
              <a:rPr lang="hi-IN" sz="1400" b="1" i="0" baseline="0" dirty="0" err="1"/>
              <a:t>स्‍वच्‍छता</a:t>
            </a:r>
            <a:r>
              <a:rPr lang="hi-IN" sz="1400" b="1" i="0" baseline="0" dirty="0"/>
              <a:t> प्राप्ति का मुख्य आधार</a:t>
            </a:r>
            <a:r>
              <a:rPr lang="en-IN" sz="1400" b="1" i="0" baseline="0" dirty="0"/>
              <a:t> </a:t>
            </a:r>
            <a:r>
              <a:rPr lang="hi-IN" sz="1400" b="1" i="0" baseline="0" dirty="0"/>
              <a:t>(उत्तरदाता कितने वर्षों में पूर्ण स्वच्छता प्राप्त कर लेने में आश्वस्त हैं, के अनुसार)</a:t>
            </a:r>
            <a:endParaRPr lang="en-IN" sz="1400" b="1" i="0" baseline="0" dirty="0"/>
          </a:p>
        </c:rich>
      </c:tx>
      <c:overlay val="0"/>
      <c:spPr>
        <a:noFill/>
        <a:ln>
          <a:noFill/>
        </a:ln>
        <a:effectLst/>
      </c:spPr>
    </c:title>
    <c:autoTitleDeleted val="0"/>
    <c:plotArea>
      <c:layout>
        <c:manualLayout>
          <c:layoutTarget val="inner"/>
          <c:xMode val="edge"/>
          <c:yMode val="edge"/>
          <c:x val="3.7274192289582765E-2"/>
          <c:y val="0.16244881259728683"/>
          <c:w val="0.7296454897444965"/>
          <c:h val="0.63696393128412598"/>
        </c:manualLayout>
      </c:layout>
      <c:barChart>
        <c:barDir val="col"/>
        <c:grouping val="clustered"/>
        <c:varyColors val="0"/>
        <c:ser>
          <c:idx val="4"/>
          <c:order val="0"/>
          <c:tx>
            <c:strRef>
              <c:f>'0701'!$D$114</c:f>
              <c:strCache>
                <c:ptCount val="1"/>
                <c:pt idx="0">
                  <c:v>सफाई पर ध्यान देने पर </c:v>
                </c:pt>
              </c:strCache>
            </c:strRef>
          </c:tx>
          <c:spPr>
            <a:solidFill>
              <a:schemeClr val="accent5"/>
            </a:solidFill>
            <a:ln>
              <a:noFill/>
            </a:ln>
            <a:effectLst/>
          </c:spPr>
          <c:invertIfNegative val="0"/>
          <c:dLbls>
            <c:dLbl>
              <c:idx val="0"/>
              <c:layout>
                <c:manualLayout>
                  <c:x val="-5.5468467147184698E-18"/>
                  <c:y val="-4.1780144327135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AA-4AB1-8365-789B08B13333}"/>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'0701'!$E$114:$I$114</c:f>
              <c:numCache>
                <c:formatCode>0.0</c:formatCode>
                <c:ptCount val="5"/>
                <c:pt idx="0">
                  <c:v>25.531914893617021</c:v>
                </c:pt>
                <c:pt idx="1">
                  <c:v>8.9080459770114953</c:v>
                </c:pt>
                <c:pt idx="2">
                  <c:v>3.1007751937984498</c:v>
                </c:pt>
                <c:pt idx="3">
                  <c:v>4.0816326530612246</c:v>
                </c:pt>
                <c:pt idx="4">
                  <c:v>13.048016701461378</c:v>
                </c:pt>
              </c:numCache>
            </c:numRef>
          </c:val>
          <c:extLst>
            <c:ext xmlns:c16="http://schemas.microsoft.com/office/drawing/2014/chart" uri="{C3380CC4-5D6E-409C-BE32-E72D297353CC}">
              <c16:uniqueId val="{00000004-9CF3-4EC2-89CE-F1C6B5CDB7FE}"/>
            </c:ext>
          </c:extLst>
        </c:ser>
        <c:ser>
          <c:idx val="5"/>
          <c:order val="1"/>
          <c:tx>
            <c:strRef>
              <c:f>'0701'!$D$115</c:f>
              <c:strCache>
                <c:ptCount val="1"/>
                <c:pt idx="0">
                  <c:v>जागरूकता के द्वारा</c:v>
                </c:pt>
              </c:strCache>
            </c:strRef>
          </c:tx>
          <c:spPr>
            <a:solidFill>
              <a:schemeClr val="accent6"/>
            </a:solidFill>
            <a:ln>
              <a:noFill/>
            </a:ln>
            <a:effectLst/>
          </c:spPr>
          <c:invertIfNegative val="0"/>
          <c:dLbls>
            <c:dLbl>
              <c:idx val="0"/>
              <c:layout>
                <c:manualLayout>
                  <c:x val="-1.109369342943694E-17"/>
                  <c:y val="-7.4607400584170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AA-4AB1-8365-789B08B13333}"/>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'0701'!$E$115:$I$115</c:f>
              <c:numCache>
                <c:formatCode>0.0</c:formatCode>
                <c:ptCount val="5"/>
                <c:pt idx="0">
                  <c:v>25.227963525835868</c:v>
                </c:pt>
                <c:pt idx="1">
                  <c:v>49.712643678160916</c:v>
                </c:pt>
                <c:pt idx="2">
                  <c:v>68.992248062015506</c:v>
                </c:pt>
                <c:pt idx="3">
                  <c:v>71.428571428571431</c:v>
                </c:pt>
                <c:pt idx="4">
                  <c:v>46.972860125260965</c:v>
                </c:pt>
              </c:numCache>
            </c:numRef>
          </c:val>
          <c:extLst>
            <c:ext xmlns:c16="http://schemas.microsoft.com/office/drawing/2014/chart" uri="{C3380CC4-5D6E-409C-BE32-E72D297353CC}">
              <c16:uniqueId val="{00000005-9CF3-4EC2-89CE-F1C6B5CDB7FE}"/>
            </c:ext>
          </c:extLst>
        </c:ser>
        <c:ser>
          <c:idx val="6"/>
          <c:order val="2"/>
          <c:tx>
            <c:strRef>
              <c:f>'0701'!$D$116</c:f>
              <c:strCache>
                <c:ptCount val="1"/>
                <c:pt idx="0">
                  <c:v>सरकारी अभियान के द्वारा</c:v>
                </c:pt>
              </c:strCache>
            </c:strRef>
          </c:tx>
          <c:spPr>
            <a:solidFill>
              <a:schemeClr val="accent1">
                <a:lumMod val="60000"/>
              </a:schemeClr>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'0701'!$E$116:$I$116</c:f>
              <c:numCache>
                <c:formatCode>0.0</c:formatCode>
                <c:ptCount val="5"/>
                <c:pt idx="0">
                  <c:v>24.620060790273556</c:v>
                </c:pt>
                <c:pt idx="1">
                  <c:v>23.563218390804597</c:v>
                </c:pt>
                <c:pt idx="2">
                  <c:v>7.7519379844961236</c:v>
                </c:pt>
                <c:pt idx="3">
                  <c:v>11.564625850340136</c:v>
                </c:pt>
                <c:pt idx="4">
                  <c:v>19.832985386221296</c:v>
                </c:pt>
              </c:numCache>
            </c:numRef>
          </c:val>
          <c:extLst>
            <c:ext xmlns:c16="http://schemas.microsoft.com/office/drawing/2014/chart" uri="{C3380CC4-5D6E-409C-BE32-E72D297353CC}">
              <c16:uniqueId val="{00000006-9CF3-4EC2-89CE-F1C6B5CDB7FE}"/>
            </c:ext>
          </c:extLst>
        </c:ser>
        <c:ser>
          <c:idx val="0"/>
          <c:order val="3"/>
          <c:tx>
            <c:strRef>
              <c:f>'0701'!$D$117</c:f>
              <c:strCache>
                <c:ptCount val="1"/>
                <c:pt idx="0">
                  <c:v>अन्य</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'0701'!$E$117:$I$117</c:f>
              <c:numCache>
                <c:formatCode>0.0</c:formatCode>
                <c:ptCount val="5"/>
                <c:pt idx="0">
                  <c:v>19.45288753799392</c:v>
                </c:pt>
                <c:pt idx="1">
                  <c:v>3.4482758620689653</c:v>
                </c:pt>
                <c:pt idx="2">
                  <c:v>4.6511627906976747</c:v>
                </c:pt>
                <c:pt idx="3">
                  <c:v>4.7619047619047619</c:v>
                </c:pt>
                <c:pt idx="4">
                  <c:v>9.2901878914405014</c:v>
                </c:pt>
              </c:numCache>
            </c:numRef>
          </c:val>
          <c:extLst>
            <c:ext xmlns:c16="http://schemas.microsoft.com/office/drawing/2014/chart" uri="{C3380CC4-5D6E-409C-BE32-E72D297353CC}">
              <c16:uniqueId val="{00000009-9CF3-4EC2-89CE-F1C6B5CDB7FE}"/>
            </c:ext>
          </c:extLst>
        </c:ser>
        <c:ser>
          <c:idx val="1"/>
          <c:order val="4"/>
          <c:tx>
            <c:strRef>
              <c:f>'0701'!$D$118</c:f>
              <c:strCache>
                <c:ptCount val="1"/>
                <c:pt idx="0">
                  <c:v>पता नही /कभी सोचा नही </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'0701'!$E$118:$I$118</c:f>
              <c:numCache>
                <c:formatCode>0.0</c:formatCode>
                <c:ptCount val="5"/>
                <c:pt idx="0">
                  <c:v>4.2553191489361701</c:v>
                </c:pt>
                <c:pt idx="1">
                  <c:v>8.6206896551724146</c:v>
                </c:pt>
                <c:pt idx="2">
                  <c:v>13.953488372093023</c:v>
                </c:pt>
                <c:pt idx="3">
                  <c:v>8.1632653061224492</c:v>
                </c:pt>
                <c:pt idx="4">
                  <c:v>7.7244258872651352</c:v>
                </c:pt>
              </c:numCache>
            </c:numRef>
          </c:val>
          <c:extLst>
            <c:ext xmlns:c16="http://schemas.microsoft.com/office/drawing/2014/chart" uri="{C3380CC4-5D6E-409C-BE32-E72D297353CC}">
              <c16:uniqueId val="{0000000A-9CF3-4EC2-89CE-F1C6B5CDB7FE}"/>
            </c:ext>
          </c:extLst>
        </c:ser>
        <c:ser>
          <c:idx val="7"/>
          <c:order val="5"/>
          <c:tx>
            <c:strRef>
              <c:f>'0701'!$D$119</c:f>
              <c:strCache>
                <c:ptCount val="1"/>
                <c:pt idx="0">
                  <c:v>गांव में कचड़ा प्रबंधन</c:v>
                </c:pt>
              </c:strCache>
            </c:strRef>
          </c:tx>
          <c:spPr>
            <a:solidFill>
              <a:schemeClr val="accent2">
                <a:lumMod val="60000"/>
              </a:schemeClr>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'0701'!$E$119:$I$119</c:f>
              <c:numCache>
                <c:formatCode>0.0</c:formatCode>
                <c:ptCount val="5"/>
                <c:pt idx="0">
                  <c:v>0.91185410334346495</c:v>
                </c:pt>
                <c:pt idx="1">
                  <c:v>5.1724137931034484</c:v>
                </c:pt>
                <c:pt idx="2">
                  <c:v>1.5503875968992249</c:v>
                </c:pt>
                <c:pt idx="3">
                  <c:v>0</c:v>
                </c:pt>
                <c:pt idx="4">
                  <c:v>2.4008350730688934</c:v>
                </c:pt>
              </c:numCache>
            </c:numRef>
          </c:val>
          <c:extLst>
            <c:ext xmlns:c16="http://schemas.microsoft.com/office/drawing/2014/chart" uri="{C3380CC4-5D6E-409C-BE32-E72D297353CC}">
              <c16:uniqueId val="{00000007-9CF3-4EC2-89CE-F1C6B5CDB7FE}"/>
            </c:ext>
          </c:extLst>
        </c:ser>
        <c:ser>
          <c:idx val="2"/>
          <c:order val="6"/>
          <c:tx>
            <c:strRef>
              <c:f>'0701'!$D$120</c:f>
              <c:strCache>
                <c:ptCount val="1"/>
                <c:pt idx="0">
                  <c:v>खुले में शौच बंद कर के </c:v>
                </c:pt>
              </c:strCache>
            </c:strRef>
          </c:tx>
          <c:spPr>
            <a:solidFill>
              <a:schemeClr val="accent3"/>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'0701'!$E$120:$I$120</c:f>
              <c:numCache>
                <c:formatCode>0.0</c:formatCode>
                <c:ptCount val="5"/>
                <c:pt idx="0">
                  <c:v>0</c:v>
                </c:pt>
                <c:pt idx="1">
                  <c:v>0.57471264367816088</c:v>
                </c:pt>
                <c:pt idx="2">
                  <c:v>0.77519379844961245</c:v>
                </c:pt>
                <c:pt idx="3">
                  <c:v>1.3605442176870748</c:v>
                </c:pt>
                <c:pt idx="4">
                  <c:v>0.52192066805845516</c:v>
                </c:pt>
              </c:numCache>
            </c:numRef>
          </c:val>
          <c:extLst>
            <c:ext xmlns:c16="http://schemas.microsoft.com/office/drawing/2014/chart" uri="{C3380CC4-5D6E-409C-BE32-E72D297353CC}">
              <c16:uniqueId val="{0000000D-9CF3-4EC2-89CE-F1C6B5CDB7FE}"/>
            </c:ext>
          </c:extLst>
        </c:ser>
        <c:ser>
          <c:idx val="3"/>
          <c:order val="7"/>
          <c:tx>
            <c:strRef>
              <c:f>'0701'!$D$121</c:f>
              <c:strCache>
                <c:ptCount val="1"/>
                <c:pt idx="0">
                  <c:v>जलाकर </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'0701'!$E$113:$I$113</c:f>
              <c:strCache>
                <c:ptCount val="5"/>
                <c:pt idx="0">
                  <c:v>1-2 Yrs.(N = 329)</c:v>
                </c:pt>
                <c:pt idx="1">
                  <c:v>3-5 Yrs.(N = 348)</c:v>
                </c:pt>
                <c:pt idx="2">
                  <c:v>6-12 Yrs.(N = 129)</c:v>
                </c:pt>
                <c:pt idx="3">
                  <c:v>12+ Yrs(N = 147)</c:v>
                </c:pt>
                <c:pt idx="4">
                  <c:v>Overall(N = 958)</c:v>
                </c:pt>
              </c:strCache>
            </c:strRef>
          </c:cat>
          <c:val>
            <c:numRef>
              <c:f>'0701'!$E$121:$I$121</c:f>
              <c:numCache>
                <c:formatCode>0.0</c:formatCode>
                <c:ptCount val="5"/>
                <c:pt idx="0">
                  <c:v>0</c:v>
                </c:pt>
                <c:pt idx="1">
                  <c:v>0.57471264367816088</c:v>
                </c:pt>
                <c:pt idx="2">
                  <c:v>0</c:v>
                </c:pt>
                <c:pt idx="3">
                  <c:v>0</c:v>
                </c:pt>
                <c:pt idx="4">
                  <c:v>0.20876826722338201</c:v>
                </c:pt>
              </c:numCache>
            </c:numRef>
          </c:val>
          <c:extLst>
            <c:ext xmlns:c16="http://schemas.microsoft.com/office/drawing/2014/chart" uri="{C3380CC4-5D6E-409C-BE32-E72D297353CC}">
              <c16:uniqueId val="{0000000E-9CF3-4EC2-89CE-F1C6B5CDB7FE}"/>
            </c:ext>
          </c:extLst>
        </c:ser>
        <c:dLbls>
          <c:showLegendKey val="0"/>
          <c:showVal val="0"/>
          <c:showCatName val="0"/>
          <c:showSerName val="0"/>
          <c:showPercent val="0"/>
          <c:showBubbleSize val="0"/>
        </c:dLbls>
        <c:gapWidth val="219"/>
        <c:overlap val="-27"/>
        <c:axId val="65358464"/>
        <c:axId val="65745664"/>
      </c:barChart>
      <c:catAx>
        <c:axId val="65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745664"/>
        <c:crosses val="autoZero"/>
        <c:auto val="1"/>
        <c:lblAlgn val="ctr"/>
        <c:lblOffset val="100"/>
        <c:noMultiLvlLbl val="0"/>
      </c:catAx>
      <c:valAx>
        <c:axId val="657456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58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dirty="0"/>
              <a:t>Family Income</a:t>
            </a:r>
          </a:p>
        </c:rich>
      </c:tx>
      <c:overlay val="0"/>
    </c:title>
    <c:autoTitleDeleted val="0"/>
    <c:plotArea>
      <c:layout>
        <c:manualLayout>
          <c:layoutTarget val="inner"/>
          <c:xMode val="edge"/>
          <c:yMode val="edge"/>
          <c:x val="1.615168736495912E-2"/>
          <c:y val="0.22301406539058652"/>
          <c:w val="0.47781277340332595"/>
          <c:h val="0.79635462233887921"/>
        </c:manualLayout>
      </c:layout>
      <c:pieChart>
        <c:varyColors val="1"/>
        <c:ser>
          <c:idx val="0"/>
          <c:order val="0"/>
          <c:dLbls>
            <c:spPr>
              <a:noFill/>
              <a:ln>
                <a:noFill/>
              </a:ln>
              <a:effectLst/>
            </c:spPr>
            <c:txPr>
              <a:bodyPr wrap="square" lIns="38100" tIns="19050" rIns="38100" bIns="19050" anchor="ctr">
                <a:spAutoFit/>
              </a:bodyPr>
              <a:lstStyle/>
              <a:p>
                <a:pPr>
                  <a:defRPr sz="1200"/>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'Sample Discription'!$C$70:$C$73</c:f>
              <c:strCache>
                <c:ptCount val="4"/>
                <c:pt idx="0">
                  <c:v>1) रु. 50,000 से कम</c:v>
                </c:pt>
                <c:pt idx="1">
                  <c:v>5) रु. 50,000 से 1 लाख</c:v>
                </c:pt>
                <c:pt idx="2">
                  <c:v>2) रु. 1 लाख से 2 लाख तक</c:v>
                </c:pt>
                <c:pt idx="3">
                  <c:v>3) रु. 2 से 5 लाख + तक</c:v>
                </c:pt>
              </c:strCache>
            </c:strRef>
          </c:cat>
          <c:val>
            <c:numRef>
              <c:f>'Sample Discription'!$D$70:$D$73</c:f>
              <c:numCache>
                <c:formatCode>General</c:formatCode>
                <c:ptCount val="4"/>
                <c:pt idx="0">
                  <c:v>541</c:v>
                </c:pt>
                <c:pt idx="1">
                  <c:v>335</c:v>
                </c:pt>
                <c:pt idx="2">
                  <c:v>134</c:v>
                </c:pt>
                <c:pt idx="3">
                  <c:v>32</c:v>
                </c:pt>
              </c:numCache>
            </c:numRef>
          </c:val>
          <c:extLst>
            <c:ext xmlns:c16="http://schemas.microsoft.com/office/drawing/2014/chart" uri="{C3380CC4-5D6E-409C-BE32-E72D297353CC}">
              <c16:uniqueId val="{00000000-FC65-4FAD-8D5C-24A789E7C61F}"/>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0853298858158735"/>
          <c:y val="0.29950190110533703"/>
          <c:w val="0.47201729544297238"/>
          <c:h val="0.59976833474328106"/>
        </c:manualLayout>
      </c:layout>
      <c:overlay val="0"/>
      <c:txPr>
        <a:bodyPr/>
        <a:lstStyle/>
        <a:p>
          <a:pPr>
            <a:defRPr sz="1200"/>
          </a:pPr>
          <a:endParaRPr lang="en-US"/>
        </a:p>
      </c:txPr>
    </c:legend>
    <c:plotVisOnly val="1"/>
    <c:dispBlanksAs val="zero"/>
    <c:showDLblsOverMax val="0"/>
  </c:chart>
  <c:spPr>
    <a:ln w="6350">
      <a:solidFill>
        <a:schemeClr val="accent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1" dirty="0">
                <a:solidFill>
                  <a:schemeClr val="tx1"/>
                </a:solidFill>
              </a:rPr>
              <a:t>Caste Group</a:t>
            </a:r>
          </a:p>
        </c:rich>
      </c:tx>
      <c:layout>
        <c:manualLayout>
          <c:xMode val="edge"/>
          <c:yMode val="edge"/>
          <c:x val="0.52512453110743129"/>
          <c:y val="1.07962259114522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2B-4860-BACF-FC35A9B8FD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2B-4860-BACF-FC35A9B8FD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2B-4860-BACF-FC35A9B8FD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2B-4860-BACF-FC35A9B8FD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2B-4860-BACF-FC35A9B8FD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62B-4860-BACF-FC35A9B8FD08}"/>
              </c:ext>
            </c:extLst>
          </c:dPt>
          <c:dLbls>
            <c:spPr>
              <a:solidFill>
                <a:srgbClr val="FFFFFF"/>
              </a:solid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Sheet8!$E$3:$E$8</c:f>
              <c:strCache>
                <c:ptCount val="6"/>
                <c:pt idx="0">
                  <c:v>Caste group</c:v>
                </c:pt>
                <c:pt idx="1">
                  <c:v>General</c:v>
                </c:pt>
                <c:pt idx="2">
                  <c:v>Backward</c:v>
                </c:pt>
                <c:pt idx="3">
                  <c:v>Extreme Backward</c:v>
                </c:pt>
                <c:pt idx="4">
                  <c:v>Schedule Caste</c:v>
                </c:pt>
                <c:pt idx="5">
                  <c:v>Schedule Tribe</c:v>
                </c:pt>
              </c:strCache>
            </c:strRef>
          </c:cat>
          <c:val>
            <c:numRef>
              <c:f>Sheet8!$F$3:$F$8</c:f>
              <c:numCache>
                <c:formatCode>General</c:formatCode>
                <c:ptCount val="6"/>
                <c:pt idx="1">
                  <c:v>329</c:v>
                </c:pt>
                <c:pt idx="2">
                  <c:v>225</c:v>
                </c:pt>
                <c:pt idx="3">
                  <c:v>182</c:v>
                </c:pt>
                <c:pt idx="4">
                  <c:v>249</c:v>
                </c:pt>
                <c:pt idx="5">
                  <c:v>59</c:v>
                </c:pt>
              </c:numCache>
            </c:numRef>
          </c:val>
          <c:extLst>
            <c:ext xmlns:c16="http://schemas.microsoft.com/office/drawing/2014/chart" uri="{C3380CC4-5D6E-409C-BE32-E72D297353CC}">
              <c16:uniqueId val="{0000000C-E62B-4860-BACF-FC35A9B8FD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a:t>Toilet facilities in the houses of respondents</a:t>
            </a:r>
            <a:endParaRPr lang="hi-IN" dirty="0"/>
          </a:p>
        </c:rich>
      </c:tx>
      <c:layout>
        <c:manualLayout>
          <c:xMode val="edge"/>
          <c:yMode val="edge"/>
          <c:x val="0.28868948539046335"/>
          <c:y val="0"/>
        </c:manualLayout>
      </c:layout>
      <c:overlay val="0"/>
    </c:title>
    <c:autoTitleDeleted val="0"/>
    <c:plotArea>
      <c:layout>
        <c:manualLayout>
          <c:layoutTarget val="inner"/>
          <c:xMode val="edge"/>
          <c:yMode val="edge"/>
          <c:x val="0.24011879697828395"/>
          <c:y val="0.18000210537787112"/>
          <c:w val="0.53113812486540701"/>
          <c:h val="0.67406896225125945"/>
        </c:manualLayout>
      </c:layout>
      <c:pieChart>
        <c:varyColors val="1"/>
        <c:ser>
          <c:idx val="0"/>
          <c:order val="0"/>
          <c:dPt>
            <c:idx val="4"/>
            <c:bubble3D val="0"/>
            <c:spPr>
              <a:solidFill>
                <a:schemeClr val="bg1">
                  <a:lumMod val="50000"/>
                </a:schemeClr>
              </a:solidFill>
            </c:spPr>
            <c:extLst>
              <c:ext xmlns:c16="http://schemas.microsoft.com/office/drawing/2014/chart" uri="{C3380CC4-5D6E-409C-BE32-E72D297353CC}">
                <c16:uniqueId val="{00000001-8078-4203-BF92-2BADBE6B7812}"/>
              </c:ext>
            </c:extLst>
          </c:dPt>
          <c:dLbls>
            <c:spPr>
              <a:noFill/>
              <a:ln>
                <a:noFill/>
              </a:ln>
              <a:effectLst/>
            </c:spPr>
            <c:showLegendKey val="1"/>
            <c:showVal val="0"/>
            <c:showCatName val="1"/>
            <c:showSerName val="0"/>
            <c:showPercent val="1"/>
            <c:showBubbleSize val="0"/>
            <c:showLeaderLines val="1"/>
            <c:extLst>
              <c:ext xmlns:c15="http://schemas.microsoft.com/office/drawing/2012/chart" uri="{CE6537A1-D6FC-4f65-9D91-7224C49458BB}"/>
            </c:extLst>
          </c:dLbls>
          <c:cat>
            <c:strRef>
              <c:f>'Chart (Print)'!$C$52:$C$56</c:f>
              <c:strCache>
                <c:ptCount val="5"/>
                <c:pt idx="0">
                  <c:v>1. सेप्टिक</c:v>
                </c:pt>
                <c:pt idx="1">
                  <c:v>3. शंकर बलराम</c:v>
                </c:pt>
                <c:pt idx="2">
                  <c:v>2. टू-पिट</c:v>
                </c:pt>
                <c:pt idx="3">
                  <c:v>4. संडास / वन-पिट / कच्‍चा शौचालय</c:v>
                </c:pt>
                <c:pt idx="4">
                  <c:v>शौचालय नहीं है</c:v>
                </c:pt>
              </c:strCache>
            </c:strRef>
          </c:cat>
          <c:val>
            <c:numRef>
              <c:f>'Chart (Print)'!$E$52:$E$56</c:f>
              <c:numCache>
                <c:formatCode>General</c:formatCode>
                <c:ptCount val="5"/>
                <c:pt idx="0">
                  <c:v>420</c:v>
                </c:pt>
                <c:pt idx="1">
                  <c:v>138</c:v>
                </c:pt>
                <c:pt idx="2">
                  <c:v>95</c:v>
                </c:pt>
                <c:pt idx="3">
                  <c:v>47</c:v>
                </c:pt>
                <c:pt idx="4">
                  <c:v>342</c:v>
                </c:pt>
              </c:numCache>
            </c:numRef>
          </c:val>
          <c:extLst>
            <c:ext xmlns:c16="http://schemas.microsoft.com/office/drawing/2014/chart" uri="{C3380CC4-5D6E-409C-BE32-E72D297353CC}">
              <c16:uniqueId val="{00000002-8078-4203-BF92-2BADBE6B7812}"/>
            </c:ext>
          </c:extLst>
        </c:ser>
        <c:dLbls>
          <c:showLegendKey val="0"/>
          <c:showVal val="0"/>
          <c:showCatName val="0"/>
          <c:showSerName val="0"/>
          <c:showPercent val="1"/>
          <c:showBubbleSize val="0"/>
          <c:showLeaderLines val="1"/>
        </c:dLbls>
        <c:firstSliceAng val="0"/>
      </c:pieChart>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hi-IN" sz="1400" b="1" i="0" u="none" strike="noStrike" kern="1200" baseline="0">
                <a:solidFill>
                  <a:srgbClr val="C00000"/>
                </a:solidFill>
                <a:latin typeface="+mn-lt"/>
                <a:ea typeface="+mn-ea"/>
                <a:cs typeface="+mn-cs"/>
              </a:defRPr>
            </a:pPr>
            <a:r>
              <a:rPr lang="hi-IN" sz="1400" b="1" i="0" u="none" strike="noStrike" kern="1200" baseline="0" dirty="0">
                <a:solidFill>
                  <a:srgbClr val="C00000"/>
                </a:solidFill>
                <a:latin typeface="+mn-lt"/>
                <a:ea typeface="+mn-ea"/>
                <a:cs typeface="+mn-cs"/>
              </a:rPr>
              <a:t>शौचालय चालू हालत में नहीं है </a:t>
            </a:r>
            <a:endParaRPr lang="en-IN" sz="1400" b="1" i="0" u="none" strike="noStrike" kern="1200" baseline="0" dirty="0">
              <a:solidFill>
                <a:srgbClr val="C00000"/>
              </a:solidFill>
              <a:latin typeface="+mn-lt"/>
              <a:ea typeface="+mn-ea"/>
              <a:cs typeface="+mn-cs"/>
            </a:endParaRPr>
          </a:p>
          <a:p>
            <a:pPr>
              <a:defRPr lang="hi-IN" sz="1400" b="1" i="0" u="none" strike="noStrike" kern="1200" baseline="0">
                <a:solidFill>
                  <a:srgbClr val="C00000"/>
                </a:solidFill>
                <a:latin typeface="+mn-lt"/>
                <a:ea typeface="+mn-ea"/>
                <a:cs typeface="+mn-cs"/>
              </a:defRPr>
            </a:pPr>
            <a:r>
              <a:rPr lang="hi-IN" sz="1400" b="1" i="0" u="none" strike="noStrike" kern="1200" baseline="0" dirty="0">
                <a:solidFill>
                  <a:srgbClr val="C00000"/>
                </a:solidFill>
                <a:latin typeface="+mn-lt"/>
                <a:ea typeface="+mn-ea"/>
                <a:cs typeface="+mn-cs"/>
              </a:rPr>
              <a:t>(</a:t>
            </a:r>
            <a:r>
              <a:rPr lang="en-IN" sz="1400" b="1" i="0" u="none" strike="noStrike" kern="1200" baseline="0" dirty="0">
                <a:solidFill>
                  <a:srgbClr val="C00000"/>
                </a:solidFill>
                <a:latin typeface="+mn-lt"/>
                <a:ea typeface="+mn-ea"/>
                <a:cs typeface="+mn-cs"/>
              </a:rPr>
              <a:t>N = 304)</a:t>
            </a:r>
            <a:endParaRPr lang="hi-IN" sz="1400" b="1" i="0" u="none" strike="noStrike" kern="1200" baseline="0" dirty="0">
              <a:solidFill>
                <a:srgbClr val="C00000"/>
              </a:solidFill>
              <a:latin typeface="+mn-lt"/>
              <a:ea typeface="+mn-ea"/>
              <a:cs typeface="+mn-cs"/>
            </a:endParaRPr>
          </a:p>
        </c:rich>
      </c:tx>
      <c:overlay val="0"/>
    </c:title>
    <c:autoTitleDeleted val="0"/>
    <c:plotArea>
      <c:layout>
        <c:manualLayout>
          <c:layoutTarget val="inner"/>
          <c:xMode val="edge"/>
          <c:yMode val="edge"/>
          <c:x val="0.15661530501705767"/>
          <c:y val="0.28917282719572718"/>
          <c:w val="0.79821015699526265"/>
          <c:h val="0.56496601680248482"/>
        </c:manualLayout>
      </c:layout>
      <c:barChart>
        <c:barDir val="col"/>
        <c:grouping val="stacked"/>
        <c:varyColors val="0"/>
        <c:ser>
          <c:idx val="1"/>
          <c:order val="0"/>
          <c:tx>
            <c:strRef>
              <c:f>Graph!$E$4</c:f>
              <c:strCache>
                <c:ptCount val="1"/>
                <c:pt idx="0">
                  <c:v>Percentage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Graph!$B$5:$B$7</c:f>
              <c:numCache>
                <c:formatCode>General</c:formatCode>
                <c:ptCount val="3"/>
                <c:pt idx="0">
                  <c:v>2010</c:v>
                </c:pt>
                <c:pt idx="1">
                  <c:v>2015</c:v>
                </c:pt>
                <c:pt idx="2">
                  <c:v>2021</c:v>
                </c:pt>
              </c:numCache>
            </c:numRef>
          </c:cat>
          <c:val>
            <c:numRef>
              <c:f>Graph!$E$5:$E$7</c:f>
              <c:numCache>
                <c:formatCode>0%</c:formatCode>
                <c:ptCount val="3"/>
                <c:pt idx="0">
                  <c:v>0.77333333333333332</c:v>
                </c:pt>
                <c:pt idx="1">
                  <c:v>0.61</c:v>
                </c:pt>
                <c:pt idx="2">
                  <c:v>0.25</c:v>
                </c:pt>
              </c:numCache>
            </c:numRef>
          </c:val>
          <c:extLst>
            <c:ext xmlns:c16="http://schemas.microsoft.com/office/drawing/2014/chart" uri="{C3380CC4-5D6E-409C-BE32-E72D297353CC}">
              <c16:uniqueId val="{00000000-6902-440F-A04B-597A9C3DA912}"/>
            </c:ext>
          </c:extLst>
        </c:ser>
        <c:dLbls>
          <c:showLegendKey val="0"/>
          <c:showVal val="0"/>
          <c:showCatName val="0"/>
          <c:showSerName val="0"/>
          <c:showPercent val="0"/>
          <c:showBubbleSize val="0"/>
        </c:dLbls>
        <c:gapWidth val="150"/>
        <c:overlap val="100"/>
        <c:serLines/>
        <c:axId val="191190144"/>
        <c:axId val="191237504"/>
      </c:barChart>
      <c:catAx>
        <c:axId val="191190144"/>
        <c:scaling>
          <c:orientation val="minMax"/>
        </c:scaling>
        <c:delete val="0"/>
        <c:axPos val="b"/>
        <c:numFmt formatCode="General" sourceLinked="1"/>
        <c:majorTickMark val="out"/>
        <c:minorTickMark val="none"/>
        <c:tickLblPos val="nextTo"/>
        <c:crossAx val="191237504"/>
        <c:crosses val="autoZero"/>
        <c:auto val="1"/>
        <c:lblAlgn val="ctr"/>
        <c:lblOffset val="100"/>
        <c:noMultiLvlLbl val="0"/>
      </c:catAx>
      <c:valAx>
        <c:axId val="191237504"/>
        <c:scaling>
          <c:orientation val="minMax"/>
        </c:scaling>
        <c:delete val="0"/>
        <c:axPos val="l"/>
        <c:majorGridlines/>
        <c:numFmt formatCode="0%" sourceLinked="1"/>
        <c:majorTickMark val="out"/>
        <c:minorTickMark val="none"/>
        <c:tickLblPos val="nextTo"/>
        <c:crossAx val="191190144"/>
        <c:crosses val="autoZero"/>
        <c:crossBetween val="between"/>
        <c:majorUnit val="0.4"/>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C00000"/>
                </a:solidFill>
                <a:latin typeface="+mn-lt"/>
                <a:ea typeface="+mn-ea"/>
                <a:cs typeface="+mn-cs"/>
              </a:defRPr>
            </a:pPr>
            <a:r>
              <a:rPr lang="hi-IN" sz="1200" dirty="0" err="1">
                <a:solidFill>
                  <a:srgbClr val="C00000"/>
                </a:solidFill>
              </a:rPr>
              <a:t>उत्‍तरदाता</a:t>
            </a:r>
            <a:r>
              <a:rPr lang="hi-IN" sz="1200" dirty="0">
                <a:solidFill>
                  <a:srgbClr val="C00000"/>
                </a:solidFill>
              </a:rPr>
              <a:t> का विचार : </a:t>
            </a:r>
            <a:r>
              <a:rPr lang="hi-IN" sz="1200" dirty="0" err="1">
                <a:solidFill>
                  <a:srgbClr val="C00000"/>
                </a:solidFill>
              </a:rPr>
              <a:t>पुरूष</a:t>
            </a:r>
            <a:r>
              <a:rPr lang="hi-IN" sz="1200" dirty="0">
                <a:solidFill>
                  <a:srgbClr val="C00000"/>
                </a:solidFill>
              </a:rPr>
              <a:t> </a:t>
            </a:r>
            <a:r>
              <a:rPr lang="hi-IN" sz="1200" dirty="0" err="1">
                <a:solidFill>
                  <a:srgbClr val="C00000"/>
                </a:solidFill>
              </a:rPr>
              <a:t>ज्‍यादातर</a:t>
            </a:r>
            <a:r>
              <a:rPr lang="hi-IN" sz="1200" dirty="0">
                <a:solidFill>
                  <a:srgbClr val="C00000"/>
                </a:solidFill>
              </a:rPr>
              <a:t> बाहर खुले में शौच जाते हैं।</a:t>
            </a:r>
            <a:r>
              <a:rPr lang="en-IN" sz="1200" dirty="0">
                <a:solidFill>
                  <a:srgbClr val="C00000"/>
                </a:solidFill>
              </a:rPr>
              <a:t> </a:t>
            </a:r>
            <a:r>
              <a:rPr lang="hi-IN" sz="1400" b="1" i="0" baseline="0" dirty="0">
                <a:effectLst/>
              </a:rPr>
              <a:t>(</a:t>
            </a:r>
            <a:r>
              <a:rPr lang="en-IN" sz="1400" b="1" i="0" baseline="0" dirty="0">
                <a:effectLst/>
              </a:rPr>
              <a:t>N = 304)</a:t>
            </a:r>
            <a:endParaRPr lang="en-IN" sz="1200" dirty="0">
              <a:effectLst/>
            </a:endParaRPr>
          </a:p>
        </c:rich>
      </c:tx>
      <c:overlay val="0"/>
    </c:title>
    <c:autoTitleDeleted val="0"/>
    <c:plotArea>
      <c:layout>
        <c:manualLayout>
          <c:layoutTarget val="inner"/>
          <c:xMode val="edge"/>
          <c:yMode val="edge"/>
          <c:x val="0.13957717269210629"/>
          <c:y val="0.2328800140819553"/>
          <c:w val="0.81196962581983356"/>
          <c:h val="0.49493149366875161"/>
        </c:manualLayout>
      </c:layout>
      <c:barChart>
        <c:barDir val="col"/>
        <c:grouping val="clustered"/>
        <c:varyColors val="0"/>
        <c:ser>
          <c:idx val="0"/>
          <c:order val="0"/>
          <c:tx>
            <c:strRef>
              <c:f>Graph!$C$18</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Graph!$B$19:$B$22</c:f>
              <c:strCache>
                <c:ptCount val="4"/>
                <c:pt idx="0">
                  <c:v>लगभग सभी लोग</c:v>
                </c:pt>
                <c:pt idx="1">
                  <c:v>लगभग आधा या अधिक लोग</c:v>
                </c:pt>
                <c:pt idx="2">
                  <c:v>लगभग एक चौथाई या कम लोग</c:v>
                </c:pt>
                <c:pt idx="3">
                  <c:v>लगभग न के बराबर</c:v>
                </c:pt>
              </c:strCache>
            </c:strRef>
          </c:cat>
          <c:val>
            <c:numRef>
              <c:f>Graph!$C$19:$C$22</c:f>
              <c:numCache>
                <c:formatCode>0%</c:formatCode>
                <c:ptCount val="4"/>
                <c:pt idx="0">
                  <c:v>0.53156146179401997</c:v>
                </c:pt>
                <c:pt idx="1">
                  <c:v>0.90033222591362128</c:v>
                </c:pt>
                <c:pt idx="2">
                  <c:v>6.6445182724252483E-2</c:v>
                </c:pt>
                <c:pt idx="3">
                  <c:v>5.647840531561462E-2</c:v>
                </c:pt>
              </c:numCache>
            </c:numRef>
          </c:val>
          <c:extLst>
            <c:ext xmlns:c16="http://schemas.microsoft.com/office/drawing/2014/chart" uri="{C3380CC4-5D6E-409C-BE32-E72D297353CC}">
              <c16:uniqueId val="{00000000-DB4F-4689-A983-5979DCB809CB}"/>
            </c:ext>
          </c:extLst>
        </c:ser>
        <c:ser>
          <c:idx val="1"/>
          <c:order val="1"/>
          <c:tx>
            <c:strRef>
              <c:f>Graph!$D$18</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Graph!$B$19:$B$22</c:f>
              <c:strCache>
                <c:ptCount val="4"/>
                <c:pt idx="0">
                  <c:v>लगभग सभी लोग</c:v>
                </c:pt>
                <c:pt idx="1">
                  <c:v>लगभग आधा या अधिक लोग</c:v>
                </c:pt>
                <c:pt idx="2">
                  <c:v>लगभग एक चौथाई या कम लोग</c:v>
                </c:pt>
                <c:pt idx="3">
                  <c:v>लगभग न के बराबर</c:v>
                </c:pt>
              </c:strCache>
            </c:strRef>
          </c:cat>
          <c:val>
            <c:numRef>
              <c:f>Graph!$D$19:$D$22</c:f>
              <c:numCache>
                <c:formatCode>0%</c:formatCode>
                <c:ptCount val="4"/>
                <c:pt idx="0">
                  <c:v>0.22259136212624583</c:v>
                </c:pt>
                <c:pt idx="1">
                  <c:v>0.81063122923588038</c:v>
                </c:pt>
                <c:pt idx="2">
                  <c:v>0.16279069767441859</c:v>
                </c:pt>
                <c:pt idx="3">
                  <c:v>6.3122923588039864E-2</c:v>
                </c:pt>
              </c:numCache>
            </c:numRef>
          </c:val>
          <c:extLst>
            <c:ext xmlns:c16="http://schemas.microsoft.com/office/drawing/2014/chart" uri="{C3380CC4-5D6E-409C-BE32-E72D297353CC}">
              <c16:uniqueId val="{00000001-DB4F-4689-A983-5979DCB809CB}"/>
            </c:ext>
          </c:extLst>
        </c:ser>
        <c:ser>
          <c:idx val="2"/>
          <c:order val="2"/>
          <c:tx>
            <c:strRef>
              <c:f>Graph!$E$18</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Graph!$B$19:$B$22</c:f>
              <c:strCache>
                <c:ptCount val="4"/>
                <c:pt idx="0">
                  <c:v>लगभग सभी लोग</c:v>
                </c:pt>
                <c:pt idx="1">
                  <c:v>लगभग आधा या अधिक लोग</c:v>
                </c:pt>
                <c:pt idx="2">
                  <c:v>लगभग एक चौथाई या कम लोग</c:v>
                </c:pt>
                <c:pt idx="3">
                  <c:v>लगभग न के बराबर</c:v>
                </c:pt>
              </c:strCache>
            </c:strRef>
          </c:cat>
          <c:val>
            <c:numRef>
              <c:f>Graph!$E$19:$E$22</c:f>
              <c:numCache>
                <c:formatCode>0%</c:formatCode>
                <c:ptCount val="4"/>
                <c:pt idx="0">
                  <c:v>5.3156146179401995E-2</c:v>
                </c:pt>
                <c:pt idx="1">
                  <c:v>0.49501661129568103</c:v>
                </c:pt>
                <c:pt idx="2">
                  <c:v>0.49169435215946844</c:v>
                </c:pt>
                <c:pt idx="3">
                  <c:v>0.24916943521594684</c:v>
                </c:pt>
              </c:numCache>
            </c:numRef>
          </c:val>
          <c:extLst>
            <c:ext xmlns:c16="http://schemas.microsoft.com/office/drawing/2014/chart" uri="{C3380CC4-5D6E-409C-BE32-E72D297353CC}">
              <c16:uniqueId val="{00000002-DB4F-4689-A983-5979DCB809CB}"/>
            </c:ext>
          </c:extLst>
        </c:ser>
        <c:dLbls>
          <c:showLegendKey val="0"/>
          <c:showVal val="0"/>
          <c:showCatName val="0"/>
          <c:showSerName val="0"/>
          <c:showPercent val="0"/>
          <c:showBubbleSize val="0"/>
        </c:dLbls>
        <c:gapWidth val="150"/>
        <c:axId val="195996288"/>
        <c:axId val="196768896"/>
      </c:barChart>
      <c:catAx>
        <c:axId val="195996288"/>
        <c:scaling>
          <c:orientation val="minMax"/>
        </c:scaling>
        <c:delete val="0"/>
        <c:axPos val="b"/>
        <c:numFmt formatCode="General" sourceLinked="0"/>
        <c:majorTickMark val="none"/>
        <c:minorTickMark val="none"/>
        <c:tickLblPos val="nextTo"/>
        <c:crossAx val="196768896"/>
        <c:crosses val="autoZero"/>
        <c:auto val="1"/>
        <c:lblAlgn val="ctr"/>
        <c:lblOffset val="100"/>
        <c:noMultiLvlLbl val="0"/>
      </c:catAx>
      <c:valAx>
        <c:axId val="196768896"/>
        <c:scaling>
          <c:orientation val="minMax"/>
        </c:scaling>
        <c:delete val="0"/>
        <c:axPos val="l"/>
        <c:majorGridlines/>
        <c:numFmt formatCode="0%" sourceLinked="1"/>
        <c:majorTickMark val="none"/>
        <c:minorTickMark val="none"/>
        <c:tickLblPos val="nextTo"/>
        <c:crossAx val="195996288"/>
        <c:crosses val="autoZero"/>
        <c:crossBetween val="between"/>
        <c:majorUnit val="0.2"/>
      </c:valAx>
    </c:plotArea>
    <c:legend>
      <c:legendPos val="t"/>
      <c:overlay val="0"/>
    </c:legend>
    <c:plotVisOnly val="1"/>
    <c:dispBlanksAs val="gap"/>
    <c:showDLblsOverMax val="0"/>
  </c:chart>
  <c:spPr>
    <a:ln>
      <a:solidFill>
        <a:schemeClr val="tx1"/>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i-IN" sz="1200" b="1" i="0" baseline="0"/>
              <a:t>सरकारी सहायता (12000 रुपया वाला शौचालय) के बारे में उत्‍तरदाता की सोच {घर में कमरे के अनुसार}</a:t>
            </a:r>
            <a:endParaRPr lang="en-US" sz="1200" b="1" i="0" baseline="0"/>
          </a:p>
        </c:rich>
      </c:tx>
      <c:overlay val="0"/>
    </c:title>
    <c:autoTitleDeleted val="0"/>
    <c:plotArea>
      <c:layout>
        <c:manualLayout>
          <c:layoutTarget val="inner"/>
          <c:xMode val="edge"/>
          <c:yMode val="edge"/>
          <c:x val="1.5780990131176516E-2"/>
          <c:y val="0.13417292916830237"/>
          <c:w val="0.66092820010973374"/>
          <c:h val="0.60254007321263781"/>
        </c:manualLayout>
      </c:layout>
      <c:barChart>
        <c:barDir val="col"/>
        <c:grouping val="clustered"/>
        <c:varyColors val="0"/>
        <c:ser>
          <c:idx val="0"/>
          <c:order val="0"/>
          <c:tx>
            <c:strRef>
              <c:f>'Chart (Print)'!$D$349</c:f>
              <c:strCache>
                <c:ptCount val="1"/>
                <c:pt idx="0">
                  <c:v>1) किसी भी तरीके से 12 हजार में से कुछ या ज्यादा से ज्यादा पैसा बच जाये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(Print)'!$C$350:$C$353</c:f>
              <c:strCache>
                <c:ptCount val="4"/>
                <c:pt idx="0">
                  <c:v>एक कमरे का घर {N = 210}</c:v>
                </c:pt>
                <c:pt idx="1">
                  <c:v>दो कमरे का घर {N = 354}</c:v>
                </c:pt>
                <c:pt idx="2">
                  <c:v>तीन या ज्यादा कमरे का घर {N = 478}</c:v>
                </c:pt>
                <c:pt idx="3">
                  <c:v>सभी {N = 1042}</c:v>
                </c:pt>
              </c:strCache>
            </c:strRef>
          </c:cat>
          <c:val>
            <c:numRef>
              <c:f>'Chart (Print)'!$D$350:$D$353</c:f>
              <c:numCache>
                <c:formatCode>0.0%</c:formatCode>
                <c:ptCount val="4"/>
                <c:pt idx="0">
                  <c:v>7.6190476190476197E-2</c:v>
                </c:pt>
                <c:pt idx="1">
                  <c:v>0.25988700564971751</c:v>
                </c:pt>
                <c:pt idx="2">
                  <c:v>0.22594142259414227</c:v>
                </c:pt>
                <c:pt idx="3">
                  <c:v>0.20729366602687141</c:v>
                </c:pt>
              </c:numCache>
            </c:numRef>
          </c:val>
          <c:extLst>
            <c:ext xmlns:c16="http://schemas.microsoft.com/office/drawing/2014/chart" uri="{C3380CC4-5D6E-409C-BE32-E72D297353CC}">
              <c16:uniqueId val="{00000000-D656-4A8C-8151-EB0C8E1C5B3A}"/>
            </c:ext>
          </c:extLst>
        </c:ser>
        <c:ser>
          <c:idx val="1"/>
          <c:order val="1"/>
          <c:tx>
            <c:strRef>
              <c:f>'Chart (Print)'!$E$349</c:f>
              <c:strCache>
                <c:ptCount val="1"/>
                <c:pt idx="0">
                  <c:v>2) घर में उपयोग लायक शौचालय बना लिए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(Print)'!$C$350:$C$353</c:f>
              <c:strCache>
                <c:ptCount val="4"/>
                <c:pt idx="0">
                  <c:v>एक कमरे का घर {N = 210}</c:v>
                </c:pt>
                <c:pt idx="1">
                  <c:v>दो कमरे का घर {N = 354}</c:v>
                </c:pt>
                <c:pt idx="2">
                  <c:v>तीन या ज्यादा कमरे का घर {N = 478}</c:v>
                </c:pt>
                <c:pt idx="3">
                  <c:v>सभी {N = 1042}</c:v>
                </c:pt>
              </c:strCache>
            </c:strRef>
          </c:cat>
          <c:val>
            <c:numRef>
              <c:f>'Chart (Print)'!$E$350:$E$353</c:f>
              <c:numCache>
                <c:formatCode>0.0%</c:formatCode>
                <c:ptCount val="4"/>
                <c:pt idx="0">
                  <c:v>0.37142857142857144</c:v>
                </c:pt>
                <c:pt idx="1">
                  <c:v>0.4632768361581921</c:v>
                </c:pt>
                <c:pt idx="2">
                  <c:v>0.51673640167364021</c:v>
                </c:pt>
                <c:pt idx="3">
                  <c:v>0.46928982725527829</c:v>
                </c:pt>
              </c:numCache>
            </c:numRef>
          </c:val>
          <c:extLst>
            <c:ext xmlns:c16="http://schemas.microsoft.com/office/drawing/2014/chart" uri="{C3380CC4-5D6E-409C-BE32-E72D297353CC}">
              <c16:uniqueId val="{00000001-D656-4A8C-8151-EB0C8E1C5B3A}"/>
            </c:ext>
          </c:extLst>
        </c:ser>
        <c:ser>
          <c:idx val="2"/>
          <c:order val="2"/>
          <c:tx>
            <c:strRef>
              <c:f>'Chart (Print)'!$F$349</c:f>
              <c:strCache>
                <c:ptCount val="1"/>
                <c:pt idx="0">
                  <c:v>3) बाहर शौच जानें से बच जाएँ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(Print)'!$C$350:$C$353</c:f>
              <c:strCache>
                <c:ptCount val="4"/>
                <c:pt idx="0">
                  <c:v>एक कमरे का घर {N = 210}</c:v>
                </c:pt>
                <c:pt idx="1">
                  <c:v>दो कमरे का घर {N = 354}</c:v>
                </c:pt>
                <c:pt idx="2">
                  <c:v>तीन या ज्यादा कमरे का घर {N = 478}</c:v>
                </c:pt>
                <c:pt idx="3">
                  <c:v>सभी {N = 1042}</c:v>
                </c:pt>
              </c:strCache>
            </c:strRef>
          </c:cat>
          <c:val>
            <c:numRef>
              <c:f>'Chart (Print)'!$F$350:$F$353</c:f>
              <c:numCache>
                <c:formatCode>0.0%</c:formatCode>
                <c:ptCount val="4"/>
                <c:pt idx="0">
                  <c:v>0.39047619047619048</c:v>
                </c:pt>
                <c:pt idx="1">
                  <c:v>0.43220338983050849</c:v>
                </c:pt>
                <c:pt idx="2">
                  <c:v>0.46234309623430964</c:v>
                </c:pt>
                <c:pt idx="3">
                  <c:v>0.43761996161228406</c:v>
                </c:pt>
              </c:numCache>
            </c:numRef>
          </c:val>
          <c:extLst>
            <c:ext xmlns:c16="http://schemas.microsoft.com/office/drawing/2014/chart" uri="{C3380CC4-5D6E-409C-BE32-E72D297353CC}">
              <c16:uniqueId val="{00000002-D656-4A8C-8151-EB0C8E1C5B3A}"/>
            </c:ext>
          </c:extLst>
        </c:ser>
        <c:ser>
          <c:idx val="3"/>
          <c:order val="3"/>
          <c:tx>
            <c:strRef>
              <c:f>'Chart (Print)'!$G$349</c:f>
              <c:strCache>
                <c:ptCount val="1"/>
                <c:pt idx="0">
                  <c:v>4) इनमें से कोई नही / हमे नहीं मालूम / कभी सोचा ही नहीं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(Print)'!$C$350:$C$353</c:f>
              <c:strCache>
                <c:ptCount val="4"/>
                <c:pt idx="0">
                  <c:v>एक कमरे का घर {N = 210}</c:v>
                </c:pt>
                <c:pt idx="1">
                  <c:v>दो कमरे का घर {N = 354}</c:v>
                </c:pt>
                <c:pt idx="2">
                  <c:v>तीन या ज्यादा कमरे का घर {N = 478}</c:v>
                </c:pt>
                <c:pt idx="3">
                  <c:v>सभी {N = 1042}</c:v>
                </c:pt>
              </c:strCache>
            </c:strRef>
          </c:cat>
          <c:val>
            <c:numRef>
              <c:f>'Chart (Print)'!$G$350:$G$353</c:f>
              <c:numCache>
                <c:formatCode>0.0%</c:formatCode>
                <c:ptCount val="4"/>
                <c:pt idx="0">
                  <c:v>0.44285714285714284</c:v>
                </c:pt>
                <c:pt idx="1">
                  <c:v>0.20338983050847459</c:v>
                </c:pt>
                <c:pt idx="2">
                  <c:v>0.14016736401673641</c:v>
                </c:pt>
                <c:pt idx="3">
                  <c:v>0.22264875239923224</c:v>
                </c:pt>
              </c:numCache>
            </c:numRef>
          </c:val>
          <c:extLst>
            <c:ext xmlns:c16="http://schemas.microsoft.com/office/drawing/2014/chart" uri="{C3380CC4-5D6E-409C-BE32-E72D297353CC}">
              <c16:uniqueId val="{00000003-D656-4A8C-8151-EB0C8E1C5B3A}"/>
            </c:ext>
          </c:extLst>
        </c:ser>
        <c:dLbls>
          <c:showLegendKey val="0"/>
          <c:showVal val="1"/>
          <c:showCatName val="0"/>
          <c:showSerName val="0"/>
          <c:showPercent val="0"/>
          <c:showBubbleSize val="0"/>
        </c:dLbls>
        <c:gapWidth val="150"/>
        <c:overlap val="-25"/>
        <c:axId val="87192704"/>
        <c:axId val="87194240"/>
      </c:barChart>
      <c:catAx>
        <c:axId val="87192704"/>
        <c:scaling>
          <c:orientation val="minMax"/>
        </c:scaling>
        <c:delete val="0"/>
        <c:axPos val="b"/>
        <c:numFmt formatCode="General" sourceLinked="0"/>
        <c:majorTickMark val="none"/>
        <c:minorTickMark val="none"/>
        <c:tickLblPos val="nextTo"/>
        <c:txPr>
          <a:bodyPr/>
          <a:lstStyle/>
          <a:p>
            <a:pPr>
              <a:defRPr sz="900"/>
            </a:pPr>
            <a:endParaRPr lang="en-US"/>
          </a:p>
        </c:txPr>
        <c:crossAx val="87194240"/>
        <c:crosses val="autoZero"/>
        <c:auto val="1"/>
        <c:lblAlgn val="ctr"/>
        <c:lblOffset val="100"/>
        <c:noMultiLvlLbl val="0"/>
      </c:catAx>
      <c:valAx>
        <c:axId val="87194240"/>
        <c:scaling>
          <c:orientation val="minMax"/>
        </c:scaling>
        <c:delete val="1"/>
        <c:axPos val="l"/>
        <c:numFmt formatCode="0.0%" sourceLinked="1"/>
        <c:majorTickMark val="out"/>
        <c:minorTickMark val="none"/>
        <c:tickLblPos val="nextTo"/>
        <c:crossAx val="87192704"/>
        <c:crosses val="autoZero"/>
        <c:crossBetween val="between"/>
      </c:valAx>
    </c:plotArea>
    <c:legend>
      <c:legendPos val="r"/>
      <c:layout>
        <c:manualLayout>
          <c:xMode val="edge"/>
          <c:yMode val="edge"/>
          <c:x val="0.70487189133240469"/>
          <c:y val="0.12346932804576277"/>
          <c:w val="0.28293298115208337"/>
          <c:h val="0.87029939729392924"/>
        </c:manualLayout>
      </c:layout>
      <c:overlay val="0"/>
    </c:legend>
    <c:plotVisOnly val="1"/>
    <c:dispBlanksAs val="gap"/>
    <c:showDLblsOverMax val="0"/>
  </c:chart>
  <c:spPr>
    <a:ln>
      <a:solidFill>
        <a:schemeClr val="tx1"/>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0.0142</cdr:x>
      <cdr:y>0.19597</cdr:y>
    </cdr:from>
    <cdr:to>
      <cdr:x>0.08605</cdr:x>
      <cdr:y>0.84021</cdr:y>
    </cdr:to>
    <cdr:sp macro="" textlink="">
      <cdr:nvSpPr>
        <cdr:cNvPr id="2" name="TextBox 1">
          <a:extLst xmlns:a="http://schemas.openxmlformats.org/drawingml/2006/main">
            <a:ext uri="{FF2B5EF4-FFF2-40B4-BE49-F238E27FC236}">
              <a16:creationId xmlns:a16="http://schemas.microsoft.com/office/drawing/2014/main" id="{A67226DB-EBBB-4BD3-A8B4-464966CA5E17}"/>
            </a:ext>
          </a:extLst>
        </cdr:cNvPr>
        <cdr:cNvSpPr txBox="1"/>
      </cdr:nvSpPr>
      <cdr:spPr>
        <a:xfrm xmlns:a="http://schemas.openxmlformats.org/drawingml/2006/main">
          <a:off x="89338" y="530114"/>
          <a:ext cx="451943" cy="174274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hi-IN" sz="1400" dirty="0"/>
            <a:t> % लोगों का विचार</a:t>
          </a:r>
          <a:endParaRPr lang="en-IN"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0.26867</cdr:x>
      <cdr:y>0.14458</cdr:y>
    </cdr:from>
    <cdr:to>
      <cdr:x>0.38734</cdr:x>
      <cdr:y>0.85541</cdr:y>
    </cdr:to>
    <cdr:sp macro="" textlink="">
      <cdr:nvSpPr>
        <cdr:cNvPr id="2" name="Rectangle 1">
          <a:extLst xmlns:a="http://schemas.openxmlformats.org/drawingml/2006/main">
            <a:ext uri="{FF2B5EF4-FFF2-40B4-BE49-F238E27FC236}">
              <a16:creationId xmlns:a16="http://schemas.microsoft.com/office/drawing/2014/main" id="{1F8E69F0-1C38-43F8-8387-320BBFA04A15}"/>
            </a:ext>
          </a:extLst>
        </cdr:cNvPr>
        <cdr:cNvSpPr/>
      </cdr:nvSpPr>
      <cdr:spPr>
        <a:xfrm xmlns:a="http://schemas.openxmlformats.org/drawingml/2006/main">
          <a:off x="2632153" y="455343"/>
          <a:ext cx="1162650" cy="2238703"/>
        </a:xfrm>
        <a:prstGeom xmlns:a="http://schemas.openxmlformats.org/drawingml/2006/main" prst="rect">
          <a:avLst/>
        </a:prstGeom>
        <a:solidFill xmlns:a="http://schemas.openxmlformats.org/drawingml/2006/main">
          <a:schemeClr val="accent1">
            <a:alpha val="24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0.76014</cdr:x>
      <cdr:y>0.66144</cdr:y>
    </cdr:from>
    <cdr:to>
      <cdr:x>0.98972</cdr:x>
      <cdr:y>0.82789</cdr:y>
    </cdr:to>
    <cdr:sp macro="" textlink="">
      <cdr:nvSpPr>
        <cdr:cNvPr id="2" name="Rectangle 1">
          <a:extLst xmlns:a="http://schemas.openxmlformats.org/drawingml/2006/main">
            <a:ext uri="{FF2B5EF4-FFF2-40B4-BE49-F238E27FC236}">
              <a16:creationId xmlns:a16="http://schemas.microsoft.com/office/drawing/2014/main" id="{046EBC4F-376F-4DE4-A2FF-9F94059751D0}"/>
            </a:ext>
          </a:extLst>
        </cdr:cNvPr>
        <cdr:cNvSpPr/>
      </cdr:nvSpPr>
      <cdr:spPr>
        <a:xfrm xmlns:a="http://schemas.openxmlformats.org/drawingml/2006/main">
          <a:off x="6594708" y="1947524"/>
          <a:ext cx="1991732" cy="490094"/>
        </a:xfrm>
        <a:prstGeom xmlns:a="http://schemas.openxmlformats.org/drawingml/2006/main" prst="rect">
          <a:avLst/>
        </a:prstGeom>
        <a:solidFill xmlns:a="http://schemas.openxmlformats.org/drawingml/2006/main">
          <a:schemeClr val="accent1">
            <a:alpha val="24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0D516-F617-4466-B832-C070A4CACA91}" type="datetimeFigureOut">
              <a:rPr lang="en-IN" smtClean="0"/>
              <a:t>24-02-2021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122C2-E718-4B73-80F0-E477411DE9CE}" type="slidenum">
              <a:rPr lang="en-IN" smtClean="0"/>
              <a:t>‹#›</a:t>
            </a:fld>
            <a:endParaRPr lang="en-IN"/>
          </a:p>
        </p:txBody>
      </p:sp>
    </p:spTree>
    <p:extLst>
      <p:ext uri="{BB962C8B-B14F-4D97-AF65-F5344CB8AC3E}">
        <p14:creationId xmlns:p14="http://schemas.microsoft.com/office/powerpoint/2010/main" val="82537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A9B1DE-2BCA-4E54-9518-36D0BA55BAC1}"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E122C2-E718-4B73-80F0-E477411DE9CE}" type="slidenum">
              <a:rPr lang="en-IN" smtClean="0"/>
              <a:t>6</a:t>
            </a:fld>
            <a:endParaRPr lang="en-IN"/>
          </a:p>
        </p:txBody>
      </p:sp>
    </p:spTree>
    <p:extLst>
      <p:ext uri="{BB962C8B-B14F-4D97-AF65-F5344CB8AC3E}">
        <p14:creationId xmlns:p14="http://schemas.microsoft.com/office/powerpoint/2010/main" val="248478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E169-1386-4FBA-96D4-754B0F29D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E544C0A-87CA-4DBE-AE33-1DA08C5E6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146FDAE-3106-485F-A29B-C890F5E8E300}"/>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8F55FBEC-222E-4209-B655-03AD2433E7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D0BE96-058A-4317-8C1F-23B7FF06A2F3}"/>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2096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D02-E862-443B-BF70-83F1974CCA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4C265C-092A-4C92-B013-7B55FBC76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FE0837-C7DC-49A9-B5EC-4CFC5236D6BA}"/>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98E92A1C-182C-46A9-A78C-2BC5F84018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4C9B52-0EA3-4749-9DFD-491028229AF6}"/>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368242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AA196-FBF1-4053-8CCA-A611960A10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96AB7E-2236-450B-8061-825B9B7B4B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5A281B-4BCA-402F-A2D4-CE8CE67C43C8}"/>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162B2E52-91D6-4CE1-AC56-48D4F4B664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A447AE-B9A8-45F4-A38E-1757DE74AD52}"/>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146023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AA92-EB66-4B6D-818C-37CAB2B896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2CF12F-6AD5-4F37-907E-4F67BE19D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C9AC3F-657B-43CD-A670-1B47255395BE}"/>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345919A9-B07C-475E-AFB3-305676BA8E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E143DC-CD97-4F42-A325-2E0660EC032D}"/>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262978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3433-7C21-445F-B220-979BB117A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1CBEFDF-A627-4395-9C98-F17F73CFD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5C838-5564-44B4-844C-B2E45EBC25A7}"/>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5F141CAF-E84E-483F-8B2E-49D4E2B994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F5F91E-74D4-4746-B396-777F5599DDDC}"/>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256241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005B-526D-4AA4-BF38-4B9D311F723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B2868A-276E-4F9B-9C45-C1888F73A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95D74B-9AA7-475F-B1DC-D604A3498C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68DCD9C-8446-48A7-A56E-A5179E6EB406}"/>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6" name="Footer Placeholder 5">
            <a:extLst>
              <a:ext uri="{FF2B5EF4-FFF2-40B4-BE49-F238E27FC236}">
                <a16:creationId xmlns:a16="http://schemas.microsoft.com/office/drawing/2014/main" id="{0ACAF13F-3A19-4E4A-8203-59329D46F4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FA3490F-2734-4BE8-BA1A-E9028D54A3EA}"/>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14612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A54A-0508-4AA9-8D2F-1C7BAFB0267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F87D2EF-EFFD-4001-9B04-6AF57F2A8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927CF7-654A-4B70-942C-CBAD76021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94A3364-740F-4FE6-999F-B08DA2D7F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2C6CDA-8CD1-443A-BA84-CCF26C1C7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1AD4AA4-E24B-4E96-9CB4-B4A2722ADB42}"/>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8" name="Footer Placeholder 7">
            <a:extLst>
              <a:ext uri="{FF2B5EF4-FFF2-40B4-BE49-F238E27FC236}">
                <a16:creationId xmlns:a16="http://schemas.microsoft.com/office/drawing/2014/main" id="{8349ECDF-58CD-488C-A35B-97368EC1800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03B4D0E-C1CE-4BA0-ACD5-90811F0A1E16}"/>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380403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17C-9723-4845-A280-5DEC9986B0F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1E64E32-9350-4E72-A544-1D966CC95FA8}"/>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4" name="Footer Placeholder 3">
            <a:extLst>
              <a:ext uri="{FF2B5EF4-FFF2-40B4-BE49-F238E27FC236}">
                <a16:creationId xmlns:a16="http://schemas.microsoft.com/office/drawing/2014/main" id="{D50F1A65-C8FE-42E0-ACD2-DD8914DC35B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CF4FFA-0726-4280-A3E8-C90FB715230D}"/>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35209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2D44B-ABFE-4A39-AF2F-C322289C38E8}"/>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3" name="Footer Placeholder 2">
            <a:extLst>
              <a:ext uri="{FF2B5EF4-FFF2-40B4-BE49-F238E27FC236}">
                <a16:creationId xmlns:a16="http://schemas.microsoft.com/office/drawing/2014/main" id="{90511499-EB51-498F-9905-A8AAECB8E02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33168F4-3C10-411B-B187-55821A92BE93}"/>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1828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B4C4-53DA-440A-83A1-0DFA78D23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253A6E-6008-4F1F-AD9D-FD4411638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4AD3D6-69C3-4AB0-AF68-259F6B339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5BA2B-BA3F-4122-9CF8-FDDC6343A289}"/>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6" name="Footer Placeholder 5">
            <a:extLst>
              <a:ext uri="{FF2B5EF4-FFF2-40B4-BE49-F238E27FC236}">
                <a16:creationId xmlns:a16="http://schemas.microsoft.com/office/drawing/2014/main" id="{5A9A4079-A2B6-4087-B206-F6C62F820A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26F51E-5663-4C39-93CC-CE17BC4A42BD}"/>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187525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1368-D79A-4A85-A754-9B1536FEC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37886D-84DE-4BA4-966A-978778E17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B71F96D-5598-4F5E-84F5-82BAF7300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AD952-17AE-4374-AE42-25EA456B2819}"/>
              </a:ext>
            </a:extLst>
          </p:cNvPr>
          <p:cNvSpPr>
            <a:spLocks noGrp="1"/>
          </p:cNvSpPr>
          <p:nvPr>
            <p:ph type="dt" sz="half" idx="10"/>
          </p:nvPr>
        </p:nvSpPr>
        <p:spPr/>
        <p:txBody>
          <a:bodyPr/>
          <a:lstStyle/>
          <a:p>
            <a:fld id="{0DBCA65C-CD83-4D03-BCA8-9F1F8300D195}" type="datetimeFigureOut">
              <a:rPr lang="en-IN" smtClean="0"/>
              <a:t>24-02-2021</a:t>
            </a:fld>
            <a:endParaRPr lang="en-IN"/>
          </a:p>
        </p:txBody>
      </p:sp>
      <p:sp>
        <p:nvSpPr>
          <p:cNvPr id="6" name="Footer Placeholder 5">
            <a:extLst>
              <a:ext uri="{FF2B5EF4-FFF2-40B4-BE49-F238E27FC236}">
                <a16:creationId xmlns:a16="http://schemas.microsoft.com/office/drawing/2014/main" id="{54BD8D8A-585C-47FB-AA4E-FD5ADBD76F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53C1A3-EC31-4311-A7C1-8AEB10726016}"/>
              </a:ext>
            </a:extLst>
          </p:cNvPr>
          <p:cNvSpPr>
            <a:spLocks noGrp="1"/>
          </p:cNvSpPr>
          <p:nvPr>
            <p:ph type="sldNum" sz="quarter" idx="12"/>
          </p:nvPr>
        </p:nvSpPr>
        <p:spPr/>
        <p:txBody>
          <a:bodyPr/>
          <a:lstStyle/>
          <a:p>
            <a:fld id="{7F321437-9DD9-49CD-BA39-6E24774DEA71}" type="slidenum">
              <a:rPr lang="en-IN" smtClean="0"/>
              <a:t>‹#›</a:t>
            </a:fld>
            <a:endParaRPr lang="en-IN"/>
          </a:p>
        </p:txBody>
      </p:sp>
    </p:spTree>
    <p:extLst>
      <p:ext uri="{BB962C8B-B14F-4D97-AF65-F5344CB8AC3E}">
        <p14:creationId xmlns:p14="http://schemas.microsoft.com/office/powerpoint/2010/main" val="141991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9B303-6619-4226-9CE9-777FC6DE4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B977B3-702E-4E7C-88FA-587AD5DBC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A50F60-9B02-4DE1-AF26-E6BBF1C58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CA65C-CD83-4D03-BCA8-9F1F8300D195}" type="datetimeFigureOut">
              <a:rPr lang="en-IN" smtClean="0"/>
              <a:t>24-02-2021</a:t>
            </a:fld>
            <a:endParaRPr lang="en-IN"/>
          </a:p>
        </p:txBody>
      </p:sp>
      <p:sp>
        <p:nvSpPr>
          <p:cNvPr id="5" name="Footer Placeholder 4">
            <a:extLst>
              <a:ext uri="{FF2B5EF4-FFF2-40B4-BE49-F238E27FC236}">
                <a16:creationId xmlns:a16="http://schemas.microsoft.com/office/drawing/2014/main" id="{F6FEBF84-BF9A-43B2-9B60-E9F8B1D26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80B1791-A2F4-4074-8242-D3ED9502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21437-9DD9-49CD-BA39-6E24774DEA71}" type="slidenum">
              <a:rPr lang="en-IN" smtClean="0"/>
              <a:t>‹#›</a:t>
            </a:fld>
            <a:endParaRPr lang="en-IN"/>
          </a:p>
        </p:txBody>
      </p:sp>
    </p:spTree>
    <p:extLst>
      <p:ext uri="{BB962C8B-B14F-4D97-AF65-F5344CB8AC3E}">
        <p14:creationId xmlns:p14="http://schemas.microsoft.com/office/powerpoint/2010/main" val="152068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E11AB-9A72-460F-BED5-0CDF64EB05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90" t="13294" b="15657"/>
          <a:stretch/>
        </p:blipFill>
        <p:spPr bwMode="auto">
          <a:xfrm>
            <a:off x="2085517" y="303347"/>
            <a:ext cx="8020965" cy="5515077"/>
          </a:xfrm>
          <a:prstGeom prst="rect">
            <a:avLst/>
          </a:prstGeom>
          <a:noFill/>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3B31C648-FF47-4AB8-906D-922A15E76A95}"/>
              </a:ext>
            </a:extLst>
          </p:cNvPr>
          <p:cNvSpPr txBox="1">
            <a:spLocks/>
          </p:cNvSpPr>
          <p:nvPr/>
        </p:nvSpPr>
        <p:spPr>
          <a:xfrm>
            <a:off x="-1752" y="6247513"/>
            <a:ext cx="12192000" cy="655605"/>
          </a:xfrm>
          <a:prstGeom prst="rect">
            <a:avLst/>
          </a:prstGeom>
          <a:solidFill>
            <a:schemeClr val="accent6">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i-IN" sz="3200" b="1" dirty="0">
                <a:solidFill>
                  <a:srgbClr val="0070C0"/>
                </a:solidFill>
              </a:rPr>
              <a:t>हम </a:t>
            </a:r>
            <a:r>
              <a:rPr lang="hi-IN" sz="3200" b="1" dirty="0" err="1">
                <a:solidFill>
                  <a:srgbClr val="0070C0"/>
                </a:solidFill>
              </a:rPr>
              <a:t>सबों</a:t>
            </a:r>
            <a:r>
              <a:rPr lang="hi-IN" sz="3200" b="1" dirty="0">
                <a:solidFill>
                  <a:srgbClr val="0070C0"/>
                </a:solidFill>
              </a:rPr>
              <a:t> का लक्ष्य - स्वच्छ वातावरण बच्चों के लिए, </a:t>
            </a:r>
            <a:r>
              <a:rPr lang="hi-IN" sz="3200" b="1" dirty="0" err="1">
                <a:solidFill>
                  <a:srgbClr val="0070C0"/>
                </a:solidFill>
              </a:rPr>
              <a:t>सबों</a:t>
            </a:r>
            <a:r>
              <a:rPr lang="hi-IN" sz="3200" b="1" dirty="0">
                <a:solidFill>
                  <a:srgbClr val="0070C0"/>
                </a:solidFill>
              </a:rPr>
              <a:t> के लिए</a:t>
            </a:r>
            <a:endParaRPr lang="en-IN" sz="1800" b="1" i="1" dirty="0">
              <a:solidFill>
                <a:srgbClr val="0070C0"/>
              </a:solidFill>
              <a:latin typeface="+mn-lt"/>
            </a:endParaRPr>
          </a:p>
        </p:txBody>
      </p:sp>
    </p:spTree>
    <p:extLst>
      <p:ext uri="{BB962C8B-B14F-4D97-AF65-F5344CB8AC3E}">
        <p14:creationId xmlns:p14="http://schemas.microsoft.com/office/powerpoint/2010/main" val="292799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3190082437"/>
              </p:ext>
            </p:extLst>
          </p:nvPr>
        </p:nvGraphicFramePr>
        <p:xfrm>
          <a:off x="881665" y="972864"/>
          <a:ext cx="3648294" cy="2705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E02E913-7F7A-408B-BF73-74A1D3288AE7}"/>
              </a:ext>
            </a:extLst>
          </p:cNvPr>
          <p:cNvGraphicFramePr>
            <a:graphicFrameLocks/>
          </p:cNvGraphicFramePr>
          <p:nvPr>
            <p:extLst>
              <p:ext uri="{D42A27DB-BD31-4B8C-83A1-F6EECF244321}">
                <p14:modId xmlns:p14="http://schemas.microsoft.com/office/powerpoint/2010/main" val="261912090"/>
              </p:ext>
            </p:extLst>
          </p:nvPr>
        </p:nvGraphicFramePr>
        <p:xfrm>
          <a:off x="5644056" y="972863"/>
          <a:ext cx="6290606" cy="310752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06875F32-89B6-40BA-B005-91E1B76E4CEE}"/>
              </a:ext>
            </a:extLst>
          </p:cNvPr>
          <p:cNvSpPr txBox="1">
            <a:spLocks/>
          </p:cNvSpPr>
          <p:nvPr/>
        </p:nvSpPr>
        <p:spPr>
          <a:xfrm>
            <a:off x="399392" y="3885654"/>
            <a:ext cx="4656082" cy="28304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000"/>
              </a:spcAft>
            </a:pPr>
            <a:r>
              <a:rPr lang="hi-IN" sz="1600" dirty="0">
                <a:effectLst/>
                <a:latin typeface="Calibri" panose="020F0502020204030204" pitchFamily="34" charset="0"/>
                <a:ea typeface="Calibri" panose="020F0502020204030204" pitchFamily="34" charset="0"/>
                <a:cs typeface="Mangal" panose="02040503050203030202" pitchFamily="18" charset="0"/>
              </a:rPr>
              <a:t>जिनके घर में शौचालय चालू हाल में नहीं है</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en-US" sz="1600" dirty="0">
                <a:effectLst/>
                <a:latin typeface="Mangal" panose="02040503050203030202" pitchFamily="18" charset="0"/>
                <a:ea typeface="Calibri" panose="020F0502020204030204" pitchFamily="34" charset="0"/>
                <a:cs typeface="Mangal" panose="02040503050203030202" pitchFamily="18" charset="0"/>
              </a:rPr>
              <a:t> </a:t>
            </a:r>
            <a:r>
              <a:rPr lang="hi-IN" sz="1600" dirty="0">
                <a:effectLst/>
                <a:latin typeface="Calibri" panose="020F0502020204030204" pitchFamily="34" charset="0"/>
                <a:ea typeface="Calibri" panose="020F0502020204030204" pitchFamily="34" charset="0"/>
                <a:cs typeface="Mangal" panose="02040503050203030202" pitchFamily="18" charset="0"/>
              </a:rPr>
              <a:t>2015 से 2021 में </a:t>
            </a:r>
            <a:r>
              <a:rPr lang="en-US" sz="1600" dirty="0">
                <a:effectLst/>
                <a:latin typeface="Calibri" panose="020F0502020204030204" pitchFamily="34" charset="0"/>
                <a:ea typeface="Calibri" panose="020F0502020204030204" pitchFamily="34" charset="0"/>
                <a:cs typeface="Mangal" panose="02040503050203030202" pitchFamily="18" charset="0"/>
              </a:rPr>
              <a:t>26% </a:t>
            </a:r>
            <a:r>
              <a:rPr lang="hi-IN" sz="1600" dirty="0">
                <a:effectLst/>
                <a:latin typeface="Calibri" panose="020F0502020204030204" pitchFamily="34" charset="0"/>
                <a:ea typeface="Calibri" panose="020F0502020204030204" pitchFamily="34" charset="0"/>
                <a:cs typeface="Mangal" panose="02040503050203030202" pitchFamily="18" charset="0"/>
              </a:rPr>
              <a:t>की कमी (</a:t>
            </a:r>
            <a:r>
              <a:rPr lang="en-US" sz="1600" dirty="0">
                <a:effectLst/>
                <a:latin typeface="Calibri" panose="020F0502020204030204" pitchFamily="34" charset="0"/>
                <a:ea typeface="Calibri" panose="020F0502020204030204" pitchFamily="34" charset="0"/>
                <a:cs typeface="Mangal" panose="02040503050203030202" pitchFamily="18" charset="0"/>
              </a:rPr>
              <a:t>61%</a:t>
            </a:r>
            <a:r>
              <a:rPr lang="hi-IN" sz="1600" dirty="0">
                <a:effectLst/>
                <a:latin typeface="Calibri" panose="020F0502020204030204" pitchFamily="34" charset="0"/>
                <a:ea typeface="Calibri" panose="020F0502020204030204" pitchFamily="34" charset="0"/>
                <a:cs typeface="Mangal" panose="02040503050203030202" pitchFamily="18" charset="0"/>
              </a:rPr>
              <a:t> से </a:t>
            </a:r>
            <a:r>
              <a:rPr lang="en-US" sz="1600" dirty="0">
                <a:effectLst/>
                <a:latin typeface="Calibri" panose="020F0502020204030204" pitchFamily="34" charset="0"/>
                <a:ea typeface="Calibri" panose="020F0502020204030204" pitchFamily="34" charset="0"/>
                <a:cs typeface="Mangal" panose="02040503050203030202" pitchFamily="18" charset="0"/>
              </a:rPr>
              <a:t>25%</a:t>
            </a:r>
            <a:r>
              <a:rPr lang="hi-IN" sz="1600" dirty="0">
                <a:effectLst/>
                <a:latin typeface="Calibri" panose="020F0502020204030204" pitchFamily="34" charset="0"/>
                <a:ea typeface="Calibri" panose="020F0502020204030204" pitchFamily="34" charset="0"/>
                <a:cs typeface="Mangal" panose="02040503050203030202" pitchFamily="18" charset="0"/>
              </a:rPr>
              <a:t>) आई</a:t>
            </a:r>
            <a:r>
              <a:rPr lang="en-US"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a:effectLst/>
                <a:latin typeface="Calibri" panose="020F0502020204030204" pitchFamily="34" charset="0"/>
                <a:ea typeface="Calibri" panose="020F0502020204030204" pitchFamily="34" charset="0"/>
                <a:cs typeface="Mangal" panose="02040503050203030202" pitchFamily="18" charset="0"/>
              </a:rPr>
              <a:t>2010 से 2015 में यह बदलाव 15</a:t>
            </a:r>
            <a:r>
              <a:rPr lang="en-US"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a:effectLst/>
                <a:latin typeface="Calibri" panose="020F0502020204030204" pitchFamily="34" charset="0"/>
                <a:ea typeface="Calibri" panose="020F0502020204030204" pitchFamily="34" charset="0"/>
                <a:cs typeface="Mangal" panose="02040503050203030202" pitchFamily="18" charset="0"/>
              </a:rPr>
              <a:t>की हुई (77</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से 61</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lnSpc>
                <a:spcPct val="120000"/>
              </a:lnSpc>
              <a:spcAft>
                <a:spcPts val="1000"/>
              </a:spcAft>
              <a:buNone/>
            </a:pPr>
            <a:r>
              <a:rPr lang="hi-IN" sz="1600" i="1" dirty="0">
                <a:effectLst/>
                <a:latin typeface="Calibri" panose="020F0502020204030204" pitchFamily="34" charset="0"/>
                <a:ea typeface="Calibri" panose="020F0502020204030204" pitchFamily="34" charset="0"/>
                <a:cs typeface="Mangal" panose="02040503050203030202" pitchFamily="18" charset="0"/>
              </a:rPr>
              <a:t>नोट :- यह विचार 304 उत्तरदाता (सभी 1042 उत्तरदाताओं में से) से फोन पर ली गई है। हो सकता यह </a:t>
            </a:r>
            <a:r>
              <a:rPr lang="hi-IN" sz="1600" dirty="0">
                <a:effectLst/>
                <a:latin typeface="Calibri" panose="020F0502020204030204" pitchFamily="34" charset="0"/>
                <a:ea typeface="Calibri" panose="020F0502020204030204" pitchFamily="34" charset="0"/>
                <a:cs typeface="Mangal" panose="02040503050203030202" pitchFamily="18" charset="0"/>
              </a:rPr>
              <a:t>पूरी</a:t>
            </a:r>
            <a:r>
              <a:rPr lang="hi-IN" sz="1600" i="1" dirty="0">
                <a:effectLst/>
                <a:latin typeface="Calibri" panose="020F0502020204030204" pitchFamily="34" charset="0"/>
                <a:ea typeface="Calibri" panose="020F0502020204030204" pitchFamily="34" charset="0"/>
                <a:cs typeface="Mangal" panose="02040503050203030202" pitchFamily="18" charset="0"/>
              </a:rPr>
              <a:t> </a:t>
            </a:r>
            <a:r>
              <a:rPr lang="hi-IN" sz="1600" i="1" dirty="0" err="1">
                <a:effectLst/>
                <a:latin typeface="Calibri" panose="020F0502020204030204" pitchFamily="34" charset="0"/>
                <a:ea typeface="Calibri" panose="020F0502020204030204" pitchFamily="34" charset="0"/>
                <a:cs typeface="Mangal" panose="02040503050203030202" pitchFamily="18" charset="0"/>
              </a:rPr>
              <a:t>जनसंख्‍या</a:t>
            </a:r>
            <a:r>
              <a:rPr lang="hi-IN" sz="1600" i="1" dirty="0">
                <a:effectLst/>
                <a:latin typeface="Calibri" panose="020F0502020204030204" pitchFamily="34" charset="0"/>
                <a:ea typeface="Calibri" panose="020F0502020204030204" pitchFamily="34" charset="0"/>
                <a:cs typeface="Mangal" panose="02040503050203030202" pitchFamily="18" charset="0"/>
              </a:rPr>
              <a:t> की स्थिति नहीं दिखाता है फिर भी बदलाव को सामने लाने का एक </a:t>
            </a:r>
            <a:r>
              <a:rPr lang="hi-IN" sz="1600" i="1" dirty="0" err="1">
                <a:effectLst/>
                <a:latin typeface="Calibri" panose="020F0502020204030204" pitchFamily="34" charset="0"/>
                <a:ea typeface="Calibri" panose="020F0502020204030204" pitchFamily="34" charset="0"/>
                <a:cs typeface="Mangal" panose="02040503050203030202" pitchFamily="18" charset="0"/>
              </a:rPr>
              <a:t>महत्‍वपूर्ण</a:t>
            </a:r>
            <a:r>
              <a:rPr lang="hi-IN" sz="1600" i="1" dirty="0">
                <a:effectLst/>
                <a:latin typeface="Calibri" panose="020F0502020204030204" pitchFamily="34" charset="0"/>
                <a:ea typeface="Calibri" panose="020F0502020204030204" pitchFamily="34" charset="0"/>
                <a:cs typeface="Mangal" panose="02040503050203030202" pitchFamily="18" charset="0"/>
              </a:rPr>
              <a:t> </a:t>
            </a:r>
            <a:r>
              <a:rPr lang="hi-IN" sz="1600" dirty="0">
                <a:effectLst/>
                <a:latin typeface="Calibri" panose="020F0502020204030204" pitchFamily="34" charset="0"/>
                <a:ea typeface="Calibri" panose="020F0502020204030204" pitchFamily="34" charset="0"/>
                <a:cs typeface="Mangal" panose="02040503050203030202" pitchFamily="18" charset="0"/>
              </a:rPr>
              <a:t>पक्ष </a:t>
            </a:r>
            <a:r>
              <a:rPr lang="hi-IN" sz="1600" i="1" dirty="0">
                <a:effectLst/>
                <a:latin typeface="Calibri" panose="020F0502020204030204" pitchFamily="34" charset="0"/>
                <a:ea typeface="Calibri" panose="020F0502020204030204" pitchFamily="34" charset="0"/>
                <a:cs typeface="Mangal" panose="02040503050203030202" pitchFamily="18" charset="0"/>
              </a:rPr>
              <a:t>है।</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6" name="Title 1">
            <a:extLst>
              <a:ext uri="{FF2B5EF4-FFF2-40B4-BE49-F238E27FC236}">
                <a16:creationId xmlns:a16="http://schemas.microsoft.com/office/drawing/2014/main" id="{337E5B7B-9765-4340-8300-3CCEFEBD6A8D}"/>
              </a:ext>
            </a:extLst>
          </p:cNvPr>
          <p:cNvSpPr txBox="1">
            <a:spLocks/>
          </p:cNvSpPr>
          <p:nvPr/>
        </p:nvSpPr>
        <p:spPr>
          <a:xfrm>
            <a:off x="838200" y="64395"/>
            <a:ext cx="10515600" cy="607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sz="3200" b="1" dirty="0">
                <a:effectLst/>
                <a:latin typeface="Calibri" panose="020F0502020204030204" pitchFamily="34" charset="0"/>
                <a:ea typeface="Calibri" panose="020F0502020204030204" pitchFamily="34" charset="0"/>
              </a:rPr>
              <a:t>स्वच्छता - तीन पड़ाव 2021</a:t>
            </a:r>
            <a:r>
              <a:rPr lang="en-US" sz="3200" b="1" dirty="0">
                <a:effectLst/>
                <a:latin typeface="Calibri" panose="020F0502020204030204" pitchFamily="34" charset="0"/>
                <a:ea typeface="Calibri" panose="020F0502020204030204" pitchFamily="34" charset="0"/>
              </a:rPr>
              <a:t>, </a:t>
            </a:r>
            <a:r>
              <a:rPr lang="en-US" sz="3200" b="1" dirty="0">
                <a:effectLst/>
                <a:latin typeface="Mangal" panose="02040503050203030202" pitchFamily="18" charset="0"/>
                <a:ea typeface="Calibri" panose="020F0502020204030204" pitchFamily="34" charset="0"/>
                <a:cs typeface="Mangal" panose="02040503050203030202" pitchFamily="18" charset="0"/>
              </a:rPr>
              <a:t>2015 </a:t>
            </a:r>
            <a:r>
              <a:rPr lang="hi-IN" sz="3200" b="1" dirty="0">
                <a:effectLst/>
                <a:latin typeface="Calibri" panose="020F0502020204030204" pitchFamily="34" charset="0"/>
                <a:ea typeface="Calibri" panose="020F0502020204030204" pitchFamily="34" charset="0"/>
              </a:rPr>
              <a:t>और </a:t>
            </a:r>
            <a:r>
              <a:rPr lang="en-US" sz="3200" b="1" dirty="0">
                <a:effectLst/>
                <a:latin typeface="Mangal" panose="02040503050203030202" pitchFamily="18" charset="0"/>
                <a:ea typeface="Calibri" panose="020F0502020204030204" pitchFamily="34" charset="0"/>
                <a:cs typeface="Mangal" panose="02040503050203030202" pitchFamily="18" charset="0"/>
              </a:rPr>
              <a:t>2010 </a:t>
            </a:r>
            <a:r>
              <a:rPr lang="hi-IN" sz="3200" b="1" dirty="0">
                <a:effectLst/>
                <a:latin typeface="Calibri" panose="020F0502020204030204" pitchFamily="34" charset="0"/>
                <a:ea typeface="Calibri" panose="020F0502020204030204" pitchFamily="34" charset="0"/>
              </a:rPr>
              <a:t>की तुलना</a:t>
            </a:r>
            <a:endParaRPr lang="en-IN" sz="3200" b="1" dirty="0"/>
          </a:p>
        </p:txBody>
      </p:sp>
      <p:sp>
        <p:nvSpPr>
          <p:cNvPr id="7" name="Content Placeholder 2">
            <a:extLst>
              <a:ext uri="{FF2B5EF4-FFF2-40B4-BE49-F238E27FC236}">
                <a16:creationId xmlns:a16="http://schemas.microsoft.com/office/drawing/2014/main" id="{3618EB2B-DD67-465C-9004-B6C9DF88D74A}"/>
              </a:ext>
            </a:extLst>
          </p:cNvPr>
          <p:cNvSpPr txBox="1">
            <a:spLocks/>
          </p:cNvSpPr>
          <p:nvPr/>
        </p:nvSpPr>
        <p:spPr>
          <a:xfrm>
            <a:off x="5650650" y="4080385"/>
            <a:ext cx="6331133" cy="26357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000"/>
              </a:spcAft>
            </a:pPr>
            <a:r>
              <a:rPr lang="hi-IN" sz="1600" dirty="0">
                <a:effectLst/>
                <a:latin typeface="Calibri" panose="020F0502020204030204" pitchFamily="34" charset="0"/>
                <a:ea typeface="Calibri" panose="020F0502020204030204" pitchFamily="34" charset="0"/>
                <a:cs typeface="Mangal" panose="02040503050203030202" pitchFamily="18" charset="0"/>
              </a:rPr>
              <a:t>2021 में मात्र 5</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कहना है कि लगभग सभी लोग खुले में शौच जाते हैं (जबकि 53</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अनुसार 2010 में और 22</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अनुसार 2015 में लगभग सभी लोग खुले में शौच जाते थे)।</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Aft>
                <a:spcPts val="1000"/>
              </a:spcAft>
            </a:pPr>
            <a:r>
              <a:rPr lang="hi-IN" sz="1600" dirty="0">
                <a:effectLst/>
                <a:latin typeface="Calibri" panose="020F0502020204030204" pitchFamily="34" charset="0"/>
                <a:ea typeface="Calibri" panose="020F0502020204030204" pitchFamily="34" charset="0"/>
                <a:cs typeface="Mangal" panose="02040503050203030202" pitchFamily="18" charset="0"/>
              </a:rPr>
              <a:t>81% - 90</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अनुसार </a:t>
            </a:r>
            <a:r>
              <a:rPr lang="hi-IN" sz="1600" dirty="0">
                <a:latin typeface="Calibri" panose="020F0502020204030204" pitchFamily="34" charset="0"/>
                <a:ea typeface="Calibri" panose="020F0502020204030204" pitchFamily="34" charset="0"/>
                <a:cs typeface="Mangal" panose="02040503050203030202" pitchFamily="18" charset="0"/>
              </a:rPr>
              <a:t>2015 - </a:t>
            </a:r>
            <a:r>
              <a:rPr lang="hi-IN" sz="1600" dirty="0">
                <a:effectLst/>
                <a:latin typeface="Calibri" panose="020F0502020204030204" pitchFamily="34" charset="0"/>
                <a:ea typeface="Calibri" panose="020F0502020204030204" pitchFamily="34" charset="0"/>
                <a:cs typeface="Mangal" panose="02040503050203030202" pitchFamily="18" charset="0"/>
              </a:rPr>
              <a:t>2010 में </a:t>
            </a:r>
            <a:r>
              <a:rPr lang="hi-IN" sz="1600" dirty="0" err="1">
                <a:effectLst/>
                <a:latin typeface="Calibri" panose="020F0502020204030204" pitchFamily="34" charset="0"/>
                <a:ea typeface="Calibri" panose="020F0502020204030204" pitchFamily="34" charset="0"/>
                <a:cs typeface="Mangal" panose="02040503050203030202" pitchFamily="18" charset="0"/>
              </a:rPr>
              <a:t>आधे</a:t>
            </a:r>
            <a:r>
              <a:rPr lang="hi-IN" sz="1600" dirty="0">
                <a:effectLst/>
                <a:latin typeface="Calibri" panose="020F0502020204030204" pitchFamily="34" charset="0"/>
                <a:ea typeface="Calibri" panose="020F0502020204030204" pitchFamily="34" charset="0"/>
                <a:cs typeface="Mangal" panose="02040503050203030202" pitchFamily="18" charset="0"/>
              </a:rPr>
              <a:t> या अधिक लोग खुले में शौच जाते थे 2021 में अब 50</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err="1">
                <a:effectLst/>
                <a:latin typeface="Calibri" panose="020F0502020204030204" pitchFamily="34" charset="0"/>
                <a:ea typeface="Calibri" panose="020F0502020204030204" pitchFamily="34" charset="0"/>
                <a:cs typeface="Mangal" panose="02040503050203030202" pitchFamily="18" charset="0"/>
              </a:rPr>
              <a:t>प्रतिशत</a:t>
            </a:r>
            <a:r>
              <a:rPr lang="hi-IN" sz="1600" dirty="0">
                <a:effectLst/>
                <a:latin typeface="Calibri" panose="020F0502020204030204" pitchFamily="34" charset="0"/>
                <a:ea typeface="Calibri" panose="020F0502020204030204" pitchFamily="34" charset="0"/>
                <a:cs typeface="Mangal" panose="02040503050203030202" pitchFamily="18" charset="0"/>
              </a:rPr>
              <a:t> लोग ऐसा सोचते हैं।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Aft>
                <a:spcPts val="1000"/>
              </a:spcAft>
            </a:pPr>
            <a:r>
              <a:rPr lang="hi-IN" sz="1600" dirty="0">
                <a:effectLst/>
                <a:latin typeface="Calibri" panose="020F0502020204030204" pitchFamily="34" charset="0"/>
                <a:ea typeface="Calibri" panose="020F0502020204030204" pitchFamily="34" charset="0"/>
                <a:cs typeface="Mangal" panose="02040503050203030202" pitchFamily="18" charset="0"/>
              </a:rPr>
              <a:t>अभी 25</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कहना है कि लगभग ना के बराबर लोग खुले में शौच जाते है, 2010 या 2015 में 6</a:t>
            </a:r>
            <a:r>
              <a:rPr lang="en-US" sz="1600" dirty="0">
                <a:effectLst/>
                <a:latin typeface="Calibri" panose="020F0502020204030204" pitchFamily="34" charset="0"/>
                <a:ea typeface="Calibri" panose="020F0502020204030204" pitchFamily="34" charset="0"/>
                <a:cs typeface="Mangal" panose="02040503050203030202" pitchFamily="18" charset="0"/>
              </a:rPr>
              <a:t>%</a:t>
            </a:r>
            <a:r>
              <a:rPr lang="hi-IN" sz="1600" dirty="0">
                <a:effectLst/>
                <a:latin typeface="Calibri" panose="020F0502020204030204" pitchFamily="34" charset="0"/>
                <a:ea typeface="Calibri" panose="020F0502020204030204" pitchFamily="34" charset="0"/>
                <a:cs typeface="Mangal" panose="02040503050203030202" pitchFamily="18" charset="0"/>
              </a:rPr>
              <a:t> लोगों के अनुसार ही ऐसा था।</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8" name="Straight Connector 7">
            <a:extLst>
              <a:ext uri="{FF2B5EF4-FFF2-40B4-BE49-F238E27FC236}">
                <a16:creationId xmlns:a16="http://schemas.microsoft.com/office/drawing/2014/main" id="{284650C7-AA7E-4E7B-BA01-BA0AC30D48F7}"/>
              </a:ext>
            </a:extLst>
          </p:cNvPr>
          <p:cNvCxnSpPr/>
          <p:nvPr/>
        </p:nvCxnSpPr>
        <p:spPr>
          <a:xfrm>
            <a:off x="5244662" y="914399"/>
            <a:ext cx="0" cy="555997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B68447-8FAC-41F6-8A96-EA7FC9408C89}"/>
              </a:ext>
            </a:extLst>
          </p:cNvPr>
          <p:cNvSpPr txBox="1"/>
          <p:nvPr/>
        </p:nvSpPr>
        <p:spPr>
          <a:xfrm>
            <a:off x="7256205" y="3628804"/>
            <a:ext cx="3234813" cy="307777"/>
          </a:xfrm>
          <a:prstGeom prst="rect">
            <a:avLst/>
          </a:prstGeom>
          <a:noFill/>
        </p:spPr>
        <p:txBody>
          <a:bodyPr wrap="square" rtlCol="0">
            <a:spAutoFit/>
          </a:bodyPr>
          <a:lstStyle/>
          <a:p>
            <a:r>
              <a:rPr lang="hi-IN" sz="1100" dirty="0"/>
              <a:t>खुले में शौच </a:t>
            </a:r>
            <a:r>
              <a:rPr lang="hi-IN" sz="1400" dirty="0"/>
              <a:t>– </a:t>
            </a:r>
            <a:r>
              <a:rPr lang="en-IN" sz="1400" dirty="0"/>
              <a:t>open defecation</a:t>
            </a:r>
          </a:p>
        </p:txBody>
      </p:sp>
    </p:spTree>
    <p:extLst>
      <p:ext uri="{BB962C8B-B14F-4D97-AF65-F5344CB8AC3E}">
        <p14:creationId xmlns:p14="http://schemas.microsoft.com/office/powerpoint/2010/main" val="170882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D903-1B79-47D2-8661-20398EC95EFC}"/>
              </a:ext>
            </a:extLst>
          </p:cNvPr>
          <p:cNvSpPr>
            <a:spLocks noGrp="1"/>
          </p:cNvSpPr>
          <p:nvPr>
            <p:ph type="title"/>
          </p:nvPr>
        </p:nvSpPr>
        <p:spPr/>
        <p:txBody>
          <a:bodyPr/>
          <a:lstStyle/>
          <a:p>
            <a:r>
              <a:rPr lang="hi-IN" b="1" dirty="0"/>
              <a:t>शौचालय और खुले में शौच के प्रति </a:t>
            </a:r>
            <a:r>
              <a:rPr kumimoji="0" lang="hi-IN" altLang="en-US" sz="4400" b="1" i="0" u="none" strike="noStrike" cap="none" normalizeH="0" baseline="0" dirty="0">
                <a:ln>
                  <a:noFill/>
                </a:ln>
                <a:solidFill>
                  <a:srgbClr val="202124"/>
                </a:solidFill>
                <a:effectLst/>
                <a:latin typeface="Google Sans"/>
                <a:cs typeface="Mangal" panose="02040503050203030202" pitchFamily="18" charset="0"/>
              </a:rPr>
              <a:t>अनुभूति</a:t>
            </a:r>
            <a:endParaRPr lang="en-IN" b="1" dirty="0"/>
          </a:p>
        </p:txBody>
      </p:sp>
      <p:sp>
        <p:nvSpPr>
          <p:cNvPr id="3" name="Content Placeholder 2">
            <a:extLst>
              <a:ext uri="{FF2B5EF4-FFF2-40B4-BE49-F238E27FC236}">
                <a16:creationId xmlns:a16="http://schemas.microsoft.com/office/drawing/2014/main" id="{39C13462-E613-478C-B8CE-17665F7BA6FA}"/>
              </a:ext>
            </a:extLst>
          </p:cNvPr>
          <p:cNvSpPr>
            <a:spLocks noGrp="1"/>
          </p:cNvSpPr>
          <p:nvPr>
            <p:ph idx="1"/>
          </p:nvPr>
        </p:nvSpPr>
        <p:spPr/>
        <p:txBody>
          <a:bodyPr>
            <a:normAutofit fontScale="92500" lnSpcReduction="10000"/>
          </a:bodyPr>
          <a:lstStyle/>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जिनके पास शौचालय है </a:t>
            </a:r>
            <a:r>
              <a:rPr lang="hi-IN" sz="1800" dirty="0" err="1">
                <a:effectLst/>
                <a:latin typeface="Calibri" panose="020F0502020204030204" pitchFamily="34" charset="0"/>
                <a:ea typeface="Calibri" panose="020F0502020204030204" pitchFamily="34" charset="0"/>
                <a:cs typeface="Mangal" panose="02040503050203030202" pitchFamily="18" charset="0"/>
              </a:rPr>
              <a:t>उनमे</a:t>
            </a:r>
            <a:r>
              <a:rPr lang="hi-IN" sz="1800" dirty="0">
                <a:effectLst/>
                <a:latin typeface="Calibri" panose="020F0502020204030204" pitchFamily="34" charset="0"/>
                <a:ea typeface="Calibri" panose="020F0502020204030204" pitchFamily="34" charset="0"/>
                <a:cs typeface="Mangal" panose="02040503050203030202" pitchFamily="18" charset="0"/>
              </a:rPr>
              <a:t> से 22</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hi-IN" sz="1800" dirty="0">
                <a:effectLst/>
                <a:latin typeface="Calibri" panose="020F0502020204030204" pitchFamily="34" charset="0"/>
                <a:ea typeface="Calibri" panose="020F0502020204030204" pitchFamily="34" charset="0"/>
                <a:cs typeface="Mangal" panose="02040503050203030202" pitchFamily="18" charset="0"/>
              </a:rPr>
              <a:t>उत्तरदाता एक सप्ताह के किसी न किसी दिन बाहर शौच के लिए गए हैं। यह उत्तर </a:t>
            </a:r>
            <a:r>
              <a:rPr lang="hi-IN" sz="1800" dirty="0" err="1">
                <a:effectLst/>
                <a:latin typeface="Calibri" panose="020F0502020204030204" pitchFamily="34" charset="0"/>
                <a:ea typeface="Calibri" panose="020F0502020204030204" pitchFamily="34" charset="0"/>
                <a:cs typeface="Mangal" panose="02040503050203030202" pitchFamily="18" charset="0"/>
              </a:rPr>
              <a:t>पुरूष</a:t>
            </a:r>
            <a:r>
              <a:rPr lang="hi-IN" sz="1800" dirty="0">
                <a:effectLst/>
                <a:latin typeface="Calibri" panose="020F0502020204030204" pitchFamily="34" charset="0"/>
                <a:ea typeface="Calibri" panose="020F0502020204030204" pitchFamily="34" charset="0"/>
                <a:cs typeface="Mangal" panose="02040503050203030202" pitchFamily="18" charset="0"/>
              </a:rPr>
              <a:t> और महिला उत्तरदाता दोनों में है। </a:t>
            </a:r>
            <a:r>
              <a:rPr lang="hi-IN" sz="1600" i="1" dirty="0">
                <a:effectLst/>
                <a:latin typeface="Calibri" panose="020F0502020204030204" pitchFamily="34" charset="0"/>
                <a:ea typeface="Calibri" panose="020F0502020204030204" pitchFamily="34" charset="0"/>
                <a:cs typeface="Mangal" panose="02040503050203030202" pitchFamily="18" charset="0"/>
              </a:rPr>
              <a:t>(नोट - इस </a:t>
            </a:r>
            <a:r>
              <a:rPr lang="hi-IN" sz="1600" i="1" dirty="0" err="1">
                <a:effectLst/>
                <a:latin typeface="Calibri" panose="020F0502020204030204" pitchFamily="34" charset="0"/>
                <a:ea typeface="Calibri" panose="020F0502020204030204" pitchFamily="34" charset="0"/>
                <a:cs typeface="Mangal" panose="02040503050203030202" pitchFamily="18" charset="0"/>
              </a:rPr>
              <a:t>सर्वे</a:t>
            </a:r>
            <a:r>
              <a:rPr lang="hi-IN" sz="1600" i="1" dirty="0">
                <a:effectLst/>
                <a:latin typeface="Calibri" panose="020F0502020204030204" pitchFamily="34" charset="0"/>
                <a:ea typeface="Calibri" panose="020F0502020204030204" pitchFamily="34" charset="0"/>
                <a:cs typeface="Mangal" panose="02040503050203030202" pitchFamily="18" charset="0"/>
              </a:rPr>
              <a:t> में 33</a:t>
            </a:r>
            <a:r>
              <a:rPr lang="en-US" sz="1600" i="1" dirty="0">
                <a:effectLst/>
                <a:latin typeface="Calibri" panose="020F0502020204030204" pitchFamily="34" charset="0"/>
                <a:ea typeface="Calibri" panose="020F0502020204030204" pitchFamily="34" charset="0"/>
                <a:cs typeface="Mangal" panose="02040503050203030202" pitchFamily="18" charset="0"/>
              </a:rPr>
              <a:t>% </a:t>
            </a:r>
            <a:r>
              <a:rPr lang="hi-IN" sz="1600" i="1" dirty="0">
                <a:effectLst/>
                <a:latin typeface="Calibri" panose="020F0502020204030204" pitchFamily="34" charset="0"/>
                <a:ea typeface="Calibri" panose="020F0502020204030204" pitchFamily="34" charset="0"/>
                <a:cs typeface="Mangal" panose="02040503050203030202" pitchFamily="18" charset="0"/>
              </a:rPr>
              <a:t>उत्तरदाताओं के पास चालू हालत में शौचालय नहीं है और 67</a:t>
            </a:r>
            <a:r>
              <a:rPr lang="en-US" sz="1600" i="1" dirty="0">
                <a:effectLst/>
                <a:latin typeface="Calibri" panose="020F0502020204030204" pitchFamily="34" charset="0"/>
                <a:ea typeface="Calibri" panose="020F0502020204030204" pitchFamily="34" charset="0"/>
                <a:cs typeface="Mangal" panose="02040503050203030202" pitchFamily="18" charset="0"/>
              </a:rPr>
              <a:t>% </a:t>
            </a:r>
            <a:r>
              <a:rPr lang="hi-IN" sz="1600" i="1" dirty="0">
                <a:effectLst/>
                <a:latin typeface="Calibri" panose="020F0502020204030204" pitchFamily="34" charset="0"/>
                <a:ea typeface="Calibri" panose="020F0502020204030204" pitchFamily="34" charset="0"/>
                <a:cs typeface="Mangal" panose="02040503050203030202" pitchFamily="18" charset="0"/>
              </a:rPr>
              <a:t>उत्तरदाता के पास चालू हालत में </a:t>
            </a:r>
            <a:r>
              <a:rPr lang="hi-IN" sz="1600" i="1" dirty="0" err="1">
                <a:effectLst/>
                <a:latin typeface="Calibri" panose="020F0502020204030204" pitchFamily="34" charset="0"/>
                <a:ea typeface="Calibri" panose="020F0502020204030204" pitchFamily="34" charset="0"/>
                <a:cs typeface="Mangal" panose="02040503050203030202" pitchFamily="18" charset="0"/>
              </a:rPr>
              <a:t>शौचायल</a:t>
            </a:r>
            <a:r>
              <a:rPr lang="hi-IN" sz="1600" i="1" dirty="0">
                <a:effectLst/>
                <a:latin typeface="Calibri" panose="020F0502020204030204" pitchFamily="34" charset="0"/>
                <a:ea typeface="Calibri" panose="020F0502020204030204" pitchFamily="34" charset="0"/>
                <a:cs typeface="Mangal" panose="02040503050203030202" pitchFamily="18" charset="0"/>
              </a:rPr>
              <a:t>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आम धारना सामने आई कि लोग खुले में शौच के लिए जाते हैं। सिर्फ 23</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hi-IN" sz="1800" dirty="0">
                <a:effectLst/>
                <a:latin typeface="Calibri" panose="020F0502020204030204" pitchFamily="34" charset="0"/>
                <a:ea typeface="Calibri" panose="020F0502020204030204" pitchFamily="34" charset="0"/>
                <a:cs typeface="Mangal" panose="02040503050203030202" pitchFamily="18" charset="0"/>
              </a:rPr>
              <a:t>उत्तरदाता बोले कि लगभग ना के बराबर लोग खुले में शौच के लिए जाते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बड़े मकान वाले उत्तरदाताओं में से 14</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के यहाँ चालू हालात में शौचालय नहीं है। एक या दो कमरे वाले मकान में 50</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घरों में शौचालय नहीं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95</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लोग माने कि ‘मानव मल’ उनके घर में किसी न किसी </a:t>
            </a:r>
            <a:r>
              <a:rPr lang="hi-IN" sz="1800" dirty="0" err="1">
                <a:effectLst/>
                <a:latin typeface="Calibri" panose="020F0502020204030204" pitchFamily="34" charset="0"/>
                <a:ea typeface="Calibri" panose="020F0502020204030204" pitchFamily="34" charset="0"/>
                <a:cs typeface="Mangal" panose="02040503050203030202" pitchFamily="18" charset="0"/>
              </a:rPr>
              <a:t>माध्‍यम</a:t>
            </a:r>
            <a:r>
              <a:rPr lang="hi-IN" sz="1800" dirty="0">
                <a:effectLst/>
                <a:latin typeface="Calibri" panose="020F0502020204030204" pitchFamily="34" charset="0"/>
                <a:ea typeface="Calibri" panose="020F0502020204030204" pitchFamily="34" charset="0"/>
                <a:cs typeface="Mangal" panose="02040503050203030202" pitchFamily="18" charset="0"/>
              </a:rPr>
              <a:t> से आ जाता है – मक्खी, चप्पल, जानवर, गाड़ी </a:t>
            </a:r>
            <a:r>
              <a:rPr lang="hi-IN" sz="1900" dirty="0"/>
              <a:t>का चक्का इत्यादि</a:t>
            </a:r>
            <a:r>
              <a:rPr lang="hi-IN" sz="1800" dirty="0">
                <a:effectLst/>
                <a:latin typeface="Calibri" panose="020F0502020204030204" pitchFamily="34" charset="0"/>
                <a:ea typeface="Calibri" panose="020F0502020204030204" pitchFamily="34" charset="0"/>
                <a:cs typeface="Mangal" panose="02040503050203030202" pitchFamily="18" charset="0"/>
              </a:rPr>
              <a: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रु 12000 सहायता राशि के संबंध में </a:t>
            </a:r>
            <a:r>
              <a:rPr lang="hi-IN" sz="1800" dirty="0" err="1">
                <a:effectLst/>
                <a:latin typeface="Calibri" panose="020F0502020204030204" pitchFamily="34" charset="0"/>
                <a:ea typeface="Calibri" panose="020F0502020204030204" pitchFamily="34" charset="0"/>
                <a:cs typeface="Mangal" panose="02040503050203030202" pitchFamily="18" charset="0"/>
              </a:rPr>
              <a:t>आधे</a:t>
            </a:r>
            <a:r>
              <a:rPr lang="hi-IN" sz="1800" dirty="0">
                <a:effectLst/>
                <a:latin typeface="Calibri" panose="020F0502020204030204" pitchFamily="34" charset="0"/>
                <a:ea typeface="Calibri" panose="020F0502020204030204" pitchFamily="34" charset="0"/>
                <a:cs typeface="Mangal" panose="02040503050203030202" pitchFamily="18" charset="0"/>
              </a:rPr>
              <a:t> के आसपास </a:t>
            </a:r>
            <a:r>
              <a:rPr lang="hi-IN" sz="1800" dirty="0" err="1">
                <a:effectLst/>
                <a:latin typeface="Calibri" panose="020F0502020204030204" pitchFamily="34" charset="0"/>
                <a:ea typeface="Calibri" panose="020F0502020204030204" pitchFamily="34" charset="0"/>
                <a:cs typeface="Mangal" panose="02040503050203030202" pitchFamily="18" charset="0"/>
              </a:rPr>
              <a:t>लोंगो</a:t>
            </a:r>
            <a:r>
              <a:rPr lang="hi-IN" sz="1800" dirty="0">
                <a:effectLst/>
                <a:latin typeface="Calibri" panose="020F0502020204030204" pitchFamily="34" charset="0"/>
                <a:ea typeface="Calibri" panose="020F0502020204030204" pitchFamily="34" charset="0"/>
                <a:cs typeface="Mangal" panose="02040503050203030202" pitchFamily="18" charset="0"/>
              </a:rPr>
              <a:t> का या </a:t>
            </a:r>
            <a:r>
              <a:rPr lang="hi-IN" sz="1800" dirty="0">
                <a:latin typeface="Calibri" panose="020F0502020204030204" pitchFamily="34" charset="0"/>
                <a:ea typeface="Calibri" panose="020F0502020204030204" pitchFamily="34" charset="0"/>
                <a:cs typeface="Mangal" panose="02040503050203030202" pitchFamily="18" charset="0"/>
              </a:rPr>
              <a:t>तो </a:t>
            </a:r>
            <a:r>
              <a:rPr lang="hi-IN" sz="1800" dirty="0">
                <a:effectLst/>
                <a:latin typeface="Calibri" panose="020F0502020204030204" pitchFamily="34" charset="0"/>
                <a:ea typeface="Calibri" panose="020F0502020204030204" pitchFamily="34" charset="0"/>
                <a:cs typeface="Mangal" panose="02040503050203030202" pitchFamily="18" charset="0"/>
              </a:rPr>
              <a:t>कोई </a:t>
            </a:r>
            <a:r>
              <a:rPr lang="hi-IN" sz="1800" dirty="0" err="1">
                <a:effectLst/>
                <a:latin typeface="Calibri" panose="020F0502020204030204" pitchFamily="34" charset="0"/>
                <a:ea typeface="Calibri" panose="020F0502020204030204" pitchFamily="34" charset="0"/>
                <a:cs typeface="Mangal" panose="02040503050203030202" pitchFamily="18" charset="0"/>
              </a:rPr>
              <a:t>मत</a:t>
            </a:r>
            <a:r>
              <a:rPr lang="hi-IN" sz="1800" dirty="0">
                <a:effectLst/>
                <a:latin typeface="Calibri" panose="020F0502020204030204" pitchFamily="34" charset="0"/>
                <a:ea typeface="Calibri" panose="020F0502020204030204" pitchFamily="34" charset="0"/>
                <a:cs typeface="Mangal" panose="02040503050203030202" pitchFamily="18" charset="0"/>
              </a:rPr>
              <a:t> नहीं है या वे चाहते हैं कि कुछ पैसे बचा लें।</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8501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E000000}"/>
              </a:ext>
            </a:extLst>
          </p:cNvPr>
          <p:cNvGraphicFramePr>
            <a:graphicFrameLocks/>
          </p:cNvGraphicFramePr>
          <p:nvPr/>
        </p:nvGraphicFramePr>
        <p:xfrm>
          <a:off x="4552131" y="4292933"/>
          <a:ext cx="7620076" cy="25463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1D44DC8-3EF4-42E6-8BE2-EB9898E4068B}"/>
              </a:ext>
            </a:extLst>
          </p:cNvPr>
          <p:cNvSpPr>
            <a:spLocks noGrp="1"/>
          </p:cNvSpPr>
          <p:nvPr>
            <p:ph type="title"/>
          </p:nvPr>
        </p:nvSpPr>
        <p:spPr>
          <a:xfrm>
            <a:off x="73572" y="52552"/>
            <a:ext cx="4478559" cy="1325563"/>
          </a:xfrm>
          <a:solidFill>
            <a:schemeClr val="accent2">
              <a:lumMod val="60000"/>
              <a:lumOff val="40000"/>
            </a:schemeClr>
          </a:solidFill>
        </p:spPr>
        <p:txBody>
          <a:bodyPr>
            <a:noAutofit/>
          </a:bodyPr>
          <a:lstStyle/>
          <a:p>
            <a:r>
              <a:rPr lang="hi-IN" sz="3600" b="1" dirty="0"/>
              <a:t>शौचालय और खुले में शौच</a:t>
            </a:r>
            <a:endParaRPr lang="en-IN" sz="2000" b="1" dirty="0"/>
          </a:p>
        </p:txBody>
      </p:sp>
      <p:graphicFrame>
        <p:nvGraphicFramePr>
          <p:cNvPr id="4" name="Chart 3">
            <a:extLst>
              <a:ext uri="{FF2B5EF4-FFF2-40B4-BE49-F238E27FC236}">
                <a16:creationId xmlns:a16="http://schemas.microsoft.com/office/drawing/2014/main" id="{00000000-0008-0000-0100-000025000000}"/>
              </a:ext>
            </a:extLst>
          </p:cNvPr>
          <p:cNvGraphicFramePr>
            <a:graphicFrameLocks/>
          </p:cNvGraphicFramePr>
          <p:nvPr>
            <p:extLst>
              <p:ext uri="{D42A27DB-BD31-4B8C-83A1-F6EECF244321}">
                <p14:modId xmlns:p14="http://schemas.microsoft.com/office/powerpoint/2010/main" val="4117063137"/>
              </p:ext>
            </p:extLst>
          </p:nvPr>
        </p:nvGraphicFramePr>
        <p:xfrm>
          <a:off x="4571924" y="68768"/>
          <a:ext cx="2755863" cy="2053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nvGraphicFramePr>
        <p:xfrm>
          <a:off x="70388" y="4469142"/>
          <a:ext cx="4450675" cy="2370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0000000-0008-0000-0100-000004000000}"/>
              </a:ext>
            </a:extLst>
          </p:cNvPr>
          <p:cNvGraphicFramePr>
            <a:graphicFrameLocks/>
          </p:cNvGraphicFramePr>
          <p:nvPr/>
        </p:nvGraphicFramePr>
        <p:xfrm>
          <a:off x="70388" y="1629434"/>
          <a:ext cx="4450675" cy="2546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98B8E0C8-437D-4630-897C-052C74611424}"/>
              </a:ext>
            </a:extLst>
          </p:cNvPr>
          <p:cNvGraphicFramePr>
            <a:graphicFrameLocks/>
          </p:cNvGraphicFramePr>
          <p:nvPr/>
        </p:nvGraphicFramePr>
        <p:xfrm>
          <a:off x="7347581" y="0"/>
          <a:ext cx="4844420" cy="22115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F12DAEC-98D3-4597-9158-E52517FBD830}"/>
              </a:ext>
            </a:extLst>
          </p:cNvPr>
          <p:cNvGraphicFramePr>
            <a:graphicFrameLocks/>
          </p:cNvGraphicFramePr>
          <p:nvPr>
            <p:extLst>
              <p:ext uri="{D42A27DB-BD31-4B8C-83A1-F6EECF244321}">
                <p14:modId xmlns:p14="http://schemas.microsoft.com/office/powerpoint/2010/main" val="1619533951"/>
              </p:ext>
            </p:extLst>
          </p:nvPr>
        </p:nvGraphicFramePr>
        <p:xfrm>
          <a:off x="5259634" y="2241892"/>
          <a:ext cx="6186131" cy="2026023"/>
        </p:xfrm>
        <a:graphic>
          <a:graphicData uri="http://schemas.openxmlformats.org/drawingml/2006/chart">
            <c:chart xmlns:c="http://schemas.openxmlformats.org/drawingml/2006/chart" xmlns:r="http://schemas.openxmlformats.org/officeDocument/2006/relationships" r:id="rId7"/>
          </a:graphicData>
        </a:graphic>
      </p:graphicFrame>
      <p:sp>
        <p:nvSpPr>
          <p:cNvPr id="3" name="Oval 2">
            <a:extLst>
              <a:ext uri="{FF2B5EF4-FFF2-40B4-BE49-F238E27FC236}">
                <a16:creationId xmlns:a16="http://schemas.microsoft.com/office/drawing/2014/main" id="{542036AB-C1CA-4842-9ED0-FE2061604C36}"/>
              </a:ext>
            </a:extLst>
          </p:cNvPr>
          <p:cNvSpPr/>
          <p:nvPr/>
        </p:nvSpPr>
        <p:spPr>
          <a:xfrm>
            <a:off x="4772722" y="5653668"/>
            <a:ext cx="356839" cy="657922"/>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1A1A15BB-5FFE-4DB0-8E75-E18DE546AF10}"/>
              </a:ext>
            </a:extLst>
          </p:cNvPr>
          <p:cNvSpPr/>
          <p:nvPr/>
        </p:nvSpPr>
        <p:spPr>
          <a:xfrm>
            <a:off x="5481634" y="4808483"/>
            <a:ext cx="468221" cy="1503107"/>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7432D4F6-17CB-4305-9BAA-F12087E0522B}"/>
              </a:ext>
            </a:extLst>
          </p:cNvPr>
          <p:cNvSpPr/>
          <p:nvPr/>
        </p:nvSpPr>
        <p:spPr>
          <a:xfrm>
            <a:off x="9768468" y="4530521"/>
            <a:ext cx="2132511" cy="7168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CF13FD16-8939-43F8-B85C-7D5AA36B0D94}"/>
              </a:ext>
            </a:extLst>
          </p:cNvPr>
          <p:cNvSpPr/>
          <p:nvPr/>
        </p:nvSpPr>
        <p:spPr>
          <a:xfrm>
            <a:off x="9858708" y="6239350"/>
            <a:ext cx="2023242" cy="620953"/>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678F67D6-ADF6-4B8F-B66A-705BB0EC6CE2}"/>
              </a:ext>
            </a:extLst>
          </p:cNvPr>
          <p:cNvSpPr/>
          <p:nvPr/>
        </p:nvSpPr>
        <p:spPr>
          <a:xfrm>
            <a:off x="10447283" y="548018"/>
            <a:ext cx="861848" cy="1806842"/>
          </a:xfrm>
          <a:prstGeom prst="ellipse">
            <a:avLst/>
          </a:prstGeom>
          <a:solidFill>
            <a:schemeClr val="accent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6159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CD5E7F-569C-41CF-80F4-B1591FB5AD99}"/>
              </a:ext>
            </a:extLst>
          </p:cNvPr>
          <p:cNvPicPr>
            <a:picLocks noChangeAspect="1"/>
          </p:cNvPicPr>
          <p:nvPr/>
        </p:nvPicPr>
        <p:blipFill rotWithShape="1">
          <a:blip r:embed="rId2"/>
          <a:srcRect l="26146" t="12407" r="26146" b="9445"/>
          <a:stretch/>
        </p:blipFill>
        <p:spPr>
          <a:xfrm>
            <a:off x="0" y="1498600"/>
            <a:ext cx="5816600" cy="5359400"/>
          </a:xfrm>
          <a:prstGeom prst="rect">
            <a:avLst/>
          </a:prstGeom>
        </p:spPr>
      </p:pic>
      <p:pic>
        <p:nvPicPr>
          <p:cNvPr id="5" name="Picture 4">
            <a:extLst>
              <a:ext uri="{FF2B5EF4-FFF2-40B4-BE49-F238E27FC236}">
                <a16:creationId xmlns:a16="http://schemas.microsoft.com/office/drawing/2014/main" id="{9B8BCF59-0360-460B-B7CC-A0E58CC3F3CF}"/>
              </a:ext>
            </a:extLst>
          </p:cNvPr>
          <p:cNvPicPr>
            <a:picLocks noChangeAspect="1"/>
          </p:cNvPicPr>
          <p:nvPr/>
        </p:nvPicPr>
        <p:blipFill rotWithShape="1">
          <a:blip r:embed="rId3"/>
          <a:srcRect l="27604" t="21852" r="28021" b="11111"/>
          <a:stretch/>
        </p:blipFill>
        <p:spPr>
          <a:xfrm>
            <a:off x="6375402" y="1790700"/>
            <a:ext cx="5410200" cy="4597400"/>
          </a:xfrm>
          <a:prstGeom prst="rect">
            <a:avLst/>
          </a:prstGeom>
        </p:spPr>
      </p:pic>
      <p:sp>
        <p:nvSpPr>
          <p:cNvPr id="6" name="Title 1">
            <a:extLst>
              <a:ext uri="{FF2B5EF4-FFF2-40B4-BE49-F238E27FC236}">
                <a16:creationId xmlns:a16="http://schemas.microsoft.com/office/drawing/2014/main" id="{9C954947-1CCA-4C7A-B5FF-285D5D7A318A}"/>
              </a:ext>
            </a:extLst>
          </p:cNvPr>
          <p:cNvSpPr txBox="1">
            <a:spLocks/>
          </p:cNvSpPr>
          <p:nvPr/>
        </p:nvSpPr>
        <p:spPr>
          <a:xfrm>
            <a:off x="86711" y="11386"/>
            <a:ext cx="4926723" cy="990600"/>
          </a:xfrm>
          <a:prstGeom prst="rect">
            <a:avLst/>
          </a:prstGeom>
          <a:solidFill>
            <a:schemeClr val="accent2">
              <a:lumMod val="60000"/>
              <a:lumOff val="4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i-IN" sz="3200" b="1" dirty="0"/>
              <a:t>शौचालय उपयोग में</a:t>
            </a:r>
            <a:r>
              <a:rPr lang="en-IN" sz="3200" b="1" dirty="0"/>
              <a:t> (</a:t>
            </a:r>
            <a:r>
              <a:rPr lang="hi-IN" sz="3200" b="1" dirty="0" err="1"/>
              <a:t>टू</a:t>
            </a:r>
            <a:r>
              <a:rPr lang="hi-IN" sz="3200" b="1" dirty="0"/>
              <a:t> पीट)</a:t>
            </a:r>
            <a:endParaRPr lang="en-IN" sz="3200" b="1" dirty="0"/>
          </a:p>
        </p:txBody>
      </p:sp>
      <p:sp>
        <p:nvSpPr>
          <p:cNvPr id="7" name="Title 1">
            <a:extLst>
              <a:ext uri="{FF2B5EF4-FFF2-40B4-BE49-F238E27FC236}">
                <a16:creationId xmlns:a16="http://schemas.microsoft.com/office/drawing/2014/main" id="{CDE92303-9918-4FD4-88C7-274F28FEBBCB}"/>
              </a:ext>
            </a:extLst>
          </p:cNvPr>
          <p:cNvSpPr txBox="1">
            <a:spLocks/>
          </p:cNvSpPr>
          <p:nvPr/>
        </p:nvSpPr>
        <p:spPr>
          <a:xfrm>
            <a:off x="6591300" y="10950"/>
            <a:ext cx="5118100" cy="1054100"/>
          </a:xfrm>
          <a:prstGeom prst="rect">
            <a:avLst/>
          </a:prstGeom>
          <a:solidFill>
            <a:schemeClr val="accent2">
              <a:lumMod val="60000"/>
              <a:lumOff val="40000"/>
            </a:schemeClr>
          </a:solidFill>
        </p:spPr>
        <p:txBody>
          <a:bodyPr>
            <a:normAutofit fontScale="97500"/>
          </a:bodyPr>
          <a:lstStyle>
            <a:defPPr>
              <a:defRPr lang="en-US"/>
            </a:defPPr>
            <a:lvl1pPr algn="ctr">
              <a:lnSpc>
                <a:spcPct val="90000"/>
              </a:lnSpc>
              <a:spcBef>
                <a:spcPct val="0"/>
              </a:spcBef>
              <a:buNone/>
              <a:defRPr sz="3200" b="1">
                <a:latin typeface="+mj-lt"/>
                <a:ea typeface="+mj-ea"/>
                <a:cs typeface="+mj-cs"/>
              </a:defRPr>
            </a:lvl1pPr>
          </a:lstStyle>
          <a:p>
            <a:pPr algn="l">
              <a:lnSpc>
                <a:spcPct val="100000"/>
              </a:lnSpc>
            </a:pPr>
            <a:r>
              <a:rPr lang="hi-IN" dirty="0"/>
              <a:t>शौचालय उपयोग में नहीं</a:t>
            </a:r>
            <a:endParaRPr lang="en-IN" dirty="0"/>
          </a:p>
        </p:txBody>
      </p:sp>
    </p:spTree>
    <p:extLst>
      <p:ext uri="{BB962C8B-B14F-4D97-AF65-F5344CB8AC3E}">
        <p14:creationId xmlns:p14="http://schemas.microsoft.com/office/powerpoint/2010/main" val="188223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B2C4-ACF5-457D-9089-000204B85290}"/>
              </a:ext>
            </a:extLst>
          </p:cNvPr>
          <p:cNvSpPr>
            <a:spLocks noGrp="1"/>
          </p:cNvSpPr>
          <p:nvPr>
            <p:ph type="title"/>
          </p:nvPr>
        </p:nvSpPr>
        <p:spPr/>
        <p:txBody>
          <a:bodyPr/>
          <a:lstStyle/>
          <a:p>
            <a:r>
              <a:rPr lang="hi-IN" b="1" dirty="0"/>
              <a:t>सेप्टिक टैंक शौचालय और </a:t>
            </a:r>
            <a:r>
              <a:rPr lang="hi-IN" b="1" dirty="0" err="1"/>
              <a:t>टू</a:t>
            </a:r>
            <a:r>
              <a:rPr lang="hi-IN" b="1" dirty="0"/>
              <a:t>-पीट शौचालय</a:t>
            </a:r>
            <a:endParaRPr lang="en-IN" b="1" dirty="0"/>
          </a:p>
        </p:txBody>
      </p:sp>
      <p:sp>
        <p:nvSpPr>
          <p:cNvPr id="3" name="Content Placeholder 2">
            <a:extLst>
              <a:ext uri="{FF2B5EF4-FFF2-40B4-BE49-F238E27FC236}">
                <a16:creationId xmlns:a16="http://schemas.microsoft.com/office/drawing/2014/main" id="{301CA663-8814-4DFE-888A-C8C35182363C}"/>
              </a:ext>
            </a:extLst>
          </p:cNvPr>
          <p:cNvSpPr>
            <a:spLocks noGrp="1"/>
          </p:cNvSpPr>
          <p:nvPr>
            <p:ph idx="1"/>
          </p:nvPr>
        </p:nvSpPr>
        <p:spPr>
          <a:xfrm>
            <a:off x="838200" y="1836134"/>
            <a:ext cx="10515600" cy="4869465"/>
          </a:xfrm>
        </p:spPr>
        <p:txBody>
          <a:bodyPr>
            <a:normAutofit fontScale="92500" lnSpcReduction="10000"/>
          </a:bodyPr>
          <a:lstStyle/>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लोगों की धारणा है कि सबसे </a:t>
            </a:r>
            <a:r>
              <a:rPr lang="hi-IN" sz="1800" dirty="0" err="1">
                <a:effectLst/>
                <a:latin typeface="Calibri" panose="020F0502020204030204" pitchFamily="34" charset="0"/>
                <a:ea typeface="Calibri" panose="020F0502020204030204" pitchFamily="34" charset="0"/>
                <a:cs typeface="Mangal" panose="02040503050203030202" pitchFamily="18" charset="0"/>
              </a:rPr>
              <a:t>स्‍वच्‍छ</a:t>
            </a:r>
            <a:r>
              <a:rPr lang="hi-IN" sz="1800" dirty="0">
                <a:effectLst/>
                <a:latin typeface="Calibri" panose="020F0502020204030204" pitchFamily="34" charset="0"/>
                <a:ea typeface="Calibri" panose="020F0502020204030204" pitchFamily="34" charset="0"/>
                <a:cs typeface="Mangal" panose="02040503050203030202" pitchFamily="18" charset="0"/>
              </a:rPr>
              <a:t> शौचालय सेप्टिक शौचालय होता है, जिनके पास सेप्टिक टैंक है</a:t>
            </a:r>
            <a:r>
              <a:rPr lang="hi-IN" sz="1800" dirty="0">
                <a:latin typeface="Calibri" panose="020F0502020204030204" pitchFamily="34" charset="0"/>
                <a:ea typeface="Calibri" panose="020F0502020204030204" pitchFamily="34" charset="0"/>
                <a:cs typeface="Mangal" panose="02040503050203030202" pitchFamily="18" charset="0"/>
              </a:rPr>
              <a:t> </a:t>
            </a:r>
            <a:r>
              <a:rPr lang="hi-IN" sz="1800" dirty="0">
                <a:effectLst/>
                <a:latin typeface="Calibri" panose="020F0502020204030204" pitchFamily="34" charset="0"/>
                <a:ea typeface="Calibri" panose="020F0502020204030204" pitchFamily="34" charset="0"/>
                <a:cs typeface="Mangal" panose="02040503050203030202" pitchFamily="18" charset="0"/>
              </a:rPr>
              <a:t>94</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और जिनके पास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है वे 56</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ऐसा बोलते हैं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20000"/>
              </a:lnSpc>
              <a:spcBef>
                <a:spcPts val="0"/>
              </a:spcBef>
              <a:buNone/>
            </a:pPr>
            <a:endParaRPr lang="hi-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लेकिन जिनके पास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शौचालय है उनमें 31</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को सबसे </a:t>
            </a:r>
            <a:r>
              <a:rPr lang="hi-IN" sz="1800" dirty="0" err="1">
                <a:effectLst/>
                <a:latin typeface="Calibri" panose="020F0502020204030204" pitchFamily="34" charset="0"/>
                <a:ea typeface="Calibri" panose="020F0502020204030204" pitchFamily="34" charset="0"/>
                <a:cs typeface="Mangal" panose="02040503050203030202" pitchFamily="18" charset="0"/>
              </a:rPr>
              <a:t>स्‍वच्‍छ</a:t>
            </a:r>
            <a:r>
              <a:rPr lang="hi-IN" sz="1800" dirty="0">
                <a:effectLst/>
                <a:latin typeface="Calibri" panose="020F0502020204030204" pitchFamily="34" charset="0"/>
                <a:ea typeface="Calibri" panose="020F0502020204030204" pitchFamily="34" charset="0"/>
                <a:cs typeface="Mangal" panose="02040503050203030202" pitchFamily="18" charset="0"/>
              </a:rPr>
              <a:t> शौचालय मानते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जिनके पास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शौचालय है, उनमें सबसे अधिक 19</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मानते हैं कि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a:t>
            </a:r>
            <a:r>
              <a:rPr lang="hi-IN" sz="1800" dirty="0" err="1">
                <a:effectLst/>
                <a:latin typeface="Calibri" panose="020F0502020204030204" pitchFamily="34" charset="0"/>
                <a:ea typeface="Calibri" panose="020F0502020204030204" pitchFamily="34" charset="0"/>
                <a:cs typeface="Mangal" panose="02040503050203030202" pitchFamily="18" charset="0"/>
              </a:rPr>
              <a:t>शौचायल</a:t>
            </a:r>
            <a:r>
              <a:rPr lang="hi-IN" sz="1800" dirty="0">
                <a:effectLst/>
                <a:latin typeface="Calibri" panose="020F0502020204030204" pitchFamily="34" charset="0"/>
                <a:ea typeface="Calibri" panose="020F0502020204030204" pitchFamily="34" charset="0"/>
                <a:cs typeface="Mangal" panose="02040503050203030202" pitchFamily="18" charset="0"/>
              </a:rPr>
              <a:t> में कोई कमी नहीं है</a:t>
            </a:r>
            <a:r>
              <a:rPr lang="en-IN" sz="1800" dirty="0">
                <a:effectLst/>
                <a:latin typeface="Calibri" panose="020F0502020204030204" pitchFamily="34" charset="0"/>
                <a:ea typeface="Calibri" panose="020F0502020204030204" pitchFamily="34" charset="0"/>
                <a:cs typeface="Mangal" panose="02040503050203030202" pitchFamily="18" charset="0"/>
              </a:rPr>
              <a:t>, </a:t>
            </a:r>
            <a:r>
              <a:rPr lang="hi-IN" sz="1800" dirty="0" err="1">
                <a:effectLst/>
                <a:latin typeface="Calibri" panose="020F0502020204030204" pitchFamily="34" charset="0"/>
                <a:ea typeface="Calibri" panose="020F0502020204030204" pitchFamily="34" charset="0"/>
                <a:cs typeface="Mangal" panose="02040503050203030202" pitchFamily="18" charset="0"/>
              </a:rPr>
              <a:t>अन्‍य</a:t>
            </a:r>
            <a:r>
              <a:rPr lang="hi-IN" sz="1800" dirty="0">
                <a:effectLst/>
                <a:latin typeface="Calibri" panose="020F0502020204030204" pitchFamily="34" charset="0"/>
                <a:ea typeface="Calibri" panose="020F0502020204030204" pitchFamily="34" charset="0"/>
                <a:cs typeface="Mangal" panose="02040503050203030202" pitchFamily="18" charset="0"/>
              </a:rPr>
              <a:t> 2-3</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ही ऐसा मानते हैं। विभिन्न समूह वर्ग में लगभग 80</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से 98</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मानते हैं कि </a:t>
            </a:r>
            <a:r>
              <a:rPr lang="hi-IN" sz="1800" dirty="0" err="1">
                <a:effectLst/>
                <a:latin typeface="Calibri" panose="020F0502020204030204" pitchFamily="34" charset="0"/>
                <a:ea typeface="Calibri" panose="020F0502020204030204" pitchFamily="34" charset="0"/>
                <a:cs typeface="Mangal" panose="02040503050203030202" pitchFamily="18" charset="0"/>
              </a:rPr>
              <a:t>टू</a:t>
            </a:r>
            <a:r>
              <a:rPr lang="hi-IN" sz="1800" dirty="0">
                <a:effectLst/>
                <a:latin typeface="Calibri" panose="020F0502020204030204" pitchFamily="34" charset="0"/>
                <a:ea typeface="Calibri" panose="020F0502020204030204" pitchFamily="34" charset="0"/>
                <a:cs typeface="Mangal" panose="02040503050203030202" pitchFamily="18" charset="0"/>
              </a:rPr>
              <a:t> – पीट में कुछ न कुछ कमी या कठिनाई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Bef>
                <a:spcPts val="0"/>
              </a:spcBef>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सिर्फ 19</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ने बताया कि सेप्टिक टैंक से निकला पानी बहुत हानिकारक है। सिर्फ 29</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मानते हैं कि सेप्टिक टैंक से निकला पानी </a:t>
            </a:r>
            <a:r>
              <a:rPr lang="hi-IN" sz="1800" dirty="0" err="1">
                <a:effectLst/>
                <a:latin typeface="Calibri" panose="020F0502020204030204" pitchFamily="34" charset="0"/>
                <a:ea typeface="Calibri" panose="020F0502020204030204" pitchFamily="34" charset="0"/>
                <a:cs typeface="Mangal" panose="02040503050203030202" pitchFamily="18" charset="0"/>
              </a:rPr>
              <a:t>सोख्‍ता</a:t>
            </a:r>
            <a:r>
              <a:rPr lang="hi-IN" sz="1800" dirty="0">
                <a:effectLst/>
                <a:latin typeface="Calibri" panose="020F0502020204030204" pitchFamily="34" charset="0"/>
                <a:ea typeface="Calibri" panose="020F0502020204030204" pitchFamily="34" charset="0"/>
                <a:cs typeface="Mangal" panose="02040503050203030202" pitchFamily="18" charset="0"/>
              </a:rPr>
              <a:t> में जाना चाहिए।</a:t>
            </a: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71</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(तीन चौथाई</a:t>
            </a:r>
            <a:r>
              <a:rPr lang="en-IN"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के अनुसार सेप्टिक टैंक का पानी खुले में या नाले में जा सकता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जबकि 86</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के अनुसार नाले के पानी से </a:t>
            </a:r>
            <a:r>
              <a:rPr lang="hi-IN" sz="1800" dirty="0" err="1">
                <a:effectLst/>
                <a:latin typeface="Calibri" panose="020F0502020204030204" pitchFamily="34" charset="0"/>
                <a:ea typeface="Calibri" panose="020F0502020204030204" pitchFamily="34" charset="0"/>
                <a:cs typeface="Mangal" panose="02040503050203030202" pitchFamily="18" charset="0"/>
              </a:rPr>
              <a:t>मच्‍छर</a:t>
            </a:r>
            <a:r>
              <a:rPr lang="hi-IN" sz="1800" dirty="0">
                <a:effectLst/>
                <a:latin typeface="Calibri" panose="020F0502020204030204" pitchFamily="34" charset="0"/>
                <a:ea typeface="Calibri" panose="020F0502020204030204" pitchFamily="34" charset="0"/>
                <a:cs typeface="Mangal" panose="02040503050203030202" pitchFamily="18" charset="0"/>
              </a:rPr>
              <a:t> पैदा होता है। </a:t>
            </a:r>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ज्यादातर लोगों (50 – 65 %) का कहना है कि सेप्टिक टैंक की गहराई 10 </a:t>
            </a:r>
            <a:r>
              <a:rPr lang="hi-IN" sz="1800" dirty="0" err="1">
                <a:effectLst/>
                <a:latin typeface="Calibri" panose="020F0502020204030204" pitchFamily="34" charset="0"/>
                <a:ea typeface="Calibri" panose="020F0502020204030204" pitchFamily="34" charset="0"/>
                <a:cs typeface="Mangal" panose="02040503050203030202" pitchFamily="18" charset="0"/>
              </a:rPr>
              <a:t>फीट</a:t>
            </a:r>
            <a:r>
              <a:rPr lang="hi-IN" sz="1800" dirty="0">
                <a:latin typeface="Calibri" panose="020F0502020204030204" pitchFamily="34" charset="0"/>
                <a:ea typeface="Calibri" panose="020F0502020204030204" pitchFamily="34" charset="0"/>
                <a:cs typeface="Mangal" panose="02040503050203030202" pitchFamily="18" charset="0"/>
              </a:rPr>
              <a:t> या ज्यादा होना चाहिए,</a:t>
            </a:r>
            <a:r>
              <a:rPr lang="hi-IN" sz="1800" dirty="0">
                <a:effectLst/>
                <a:latin typeface="Calibri" panose="020F0502020204030204" pitchFamily="34" charset="0"/>
                <a:ea typeface="Calibri" panose="020F0502020204030204" pitchFamily="34" charset="0"/>
                <a:cs typeface="Mangal" panose="02040503050203030202" pitchFamily="18" charset="0"/>
              </a:rPr>
              <a:t> 20% को नहीं मालूम, और 25% के अनुसार गहराई 6-9 </a:t>
            </a:r>
            <a:r>
              <a:rPr lang="hi-IN" sz="1800" dirty="0" err="1">
                <a:effectLst/>
                <a:latin typeface="Calibri" panose="020F0502020204030204" pitchFamily="34" charset="0"/>
                <a:ea typeface="Calibri" panose="020F0502020204030204" pitchFamily="34" charset="0"/>
                <a:cs typeface="Mangal" panose="02040503050203030202" pitchFamily="18" charset="0"/>
              </a:rPr>
              <a:t>फीट</a:t>
            </a:r>
            <a:r>
              <a:rPr lang="hi-IN" sz="1800" dirty="0">
                <a:effectLst/>
                <a:latin typeface="Calibri" panose="020F0502020204030204" pitchFamily="34" charset="0"/>
                <a:ea typeface="Calibri" panose="020F0502020204030204" pitchFamily="34" charset="0"/>
                <a:cs typeface="Mangal" panose="02040503050203030202" pitchFamily="18" charset="0"/>
              </a:rPr>
              <a:t> होनी चाहिए।</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20000"/>
              </a:lnSpc>
              <a:spcBef>
                <a:spcPts val="0"/>
              </a:spcBef>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20000"/>
              </a:lnSpc>
              <a:spcBef>
                <a:spcPts val="0"/>
              </a:spcBef>
              <a:buNone/>
            </a:pPr>
            <a:r>
              <a:rPr lang="hi-IN" sz="2000" b="1" dirty="0">
                <a:effectLst/>
                <a:latin typeface="Calibri" panose="020F0502020204030204" pitchFamily="34" charset="0"/>
                <a:ea typeface="Calibri" panose="020F0502020204030204" pitchFamily="34" charset="0"/>
                <a:cs typeface="Mangal" panose="02040503050203030202" pitchFamily="18" charset="0"/>
              </a:rPr>
              <a:t>विशेषज्ञों के अनुसार </a:t>
            </a:r>
            <a:r>
              <a:rPr lang="hi-IN" sz="2000" b="1" dirty="0" err="1">
                <a:effectLst/>
                <a:latin typeface="Calibri" panose="020F0502020204030204" pitchFamily="34" charset="0"/>
                <a:ea typeface="Calibri" panose="020F0502020204030204" pitchFamily="34" charset="0"/>
                <a:cs typeface="Mangal" panose="02040503050203030202" pitchFamily="18" charset="0"/>
              </a:rPr>
              <a:t>टू</a:t>
            </a:r>
            <a:r>
              <a:rPr lang="hi-IN" sz="2000" b="1" dirty="0">
                <a:effectLst/>
                <a:latin typeface="Calibri" panose="020F0502020204030204" pitchFamily="34" charset="0"/>
                <a:ea typeface="Calibri" panose="020F0502020204030204" pitchFamily="34" charset="0"/>
                <a:cs typeface="Mangal" panose="02040503050203030202" pitchFamily="18" charset="0"/>
              </a:rPr>
              <a:t> – पीट शौचालय वातावरण के लिए सबसे स्वच्छ शौचालय है ।</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3141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021628710"/>
              </p:ext>
            </p:extLst>
          </p:nvPr>
        </p:nvGraphicFramePr>
        <p:xfrm>
          <a:off x="79639" y="77103"/>
          <a:ext cx="6252275" cy="3377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1DFD9B2-D867-4696-B979-F5401F08D0DE}"/>
              </a:ext>
            </a:extLst>
          </p:cNvPr>
          <p:cNvGraphicFramePr>
            <a:graphicFrameLocks/>
          </p:cNvGraphicFramePr>
          <p:nvPr>
            <p:extLst>
              <p:ext uri="{D42A27DB-BD31-4B8C-83A1-F6EECF244321}">
                <p14:modId xmlns:p14="http://schemas.microsoft.com/office/powerpoint/2010/main" val="553089842"/>
              </p:ext>
            </p:extLst>
          </p:nvPr>
        </p:nvGraphicFramePr>
        <p:xfrm>
          <a:off x="229508" y="3669708"/>
          <a:ext cx="5717935" cy="2949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5466C59-2542-408D-8DA0-F633FB26F0FC}"/>
              </a:ext>
            </a:extLst>
          </p:cNvPr>
          <p:cNvGraphicFramePr>
            <a:graphicFrameLocks/>
          </p:cNvGraphicFramePr>
          <p:nvPr>
            <p:extLst>
              <p:ext uri="{D42A27DB-BD31-4B8C-83A1-F6EECF244321}">
                <p14:modId xmlns:p14="http://schemas.microsoft.com/office/powerpoint/2010/main" val="740991118"/>
              </p:ext>
            </p:extLst>
          </p:nvPr>
        </p:nvGraphicFramePr>
        <p:xfrm>
          <a:off x="6207510" y="3570117"/>
          <a:ext cx="5717935" cy="3179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D8A7BF4-9036-47EC-8929-2755C4BFA12E}"/>
              </a:ext>
            </a:extLst>
          </p:cNvPr>
          <p:cNvGraphicFramePr>
            <a:graphicFrameLocks/>
          </p:cNvGraphicFramePr>
          <p:nvPr>
            <p:extLst>
              <p:ext uri="{D42A27DB-BD31-4B8C-83A1-F6EECF244321}">
                <p14:modId xmlns:p14="http://schemas.microsoft.com/office/powerpoint/2010/main" val="4169803952"/>
              </p:ext>
            </p:extLst>
          </p:nvPr>
        </p:nvGraphicFramePr>
        <p:xfrm>
          <a:off x="6498960" y="252917"/>
          <a:ext cx="5613401" cy="3025774"/>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8B297B9A-CC87-4354-81BB-651C623E9A0A}"/>
              </a:ext>
            </a:extLst>
          </p:cNvPr>
          <p:cNvSpPr/>
          <p:nvPr/>
        </p:nvSpPr>
        <p:spPr>
          <a:xfrm>
            <a:off x="1545021" y="536028"/>
            <a:ext cx="1051034" cy="998483"/>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Rectangle 8">
            <a:extLst>
              <a:ext uri="{FF2B5EF4-FFF2-40B4-BE49-F238E27FC236}">
                <a16:creationId xmlns:a16="http://schemas.microsoft.com/office/drawing/2014/main" id="{0B7C4E1A-A233-47E5-ACD9-669C664C2B7A}"/>
              </a:ext>
            </a:extLst>
          </p:cNvPr>
          <p:cNvSpPr/>
          <p:nvPr/>
        </p:nvSpPr>
        <p:spPr>
          <a:xfrm>
            <a:off x="1545021" y="2322787"/>
            <a:ext cx="1051034" cy="536028"/>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Rectangle 9">
            <a:extLst>
              <a:ext uri="{FF2B5EF4-FFF2-40B4-BE49-F238E27FC236}">
                <a16:creationId xmlns:a16="http://schemas.microsoft.com/office/drawing/2014/main" id="{D6292003-75DA-4473-ACB4-AF89DC11B649}"/>
              </a:ext>
            </a:extLst>
          </p:cNvPr>
          <p:cNvSpPr/>
          <p:nvPr/>
        </p:nvSpPr>
        <p:spPr>
          <a:xfrm>
            <a:off x="4734910" y="1960180"/>
            <a:ext cx="1361089" cy="536028"/>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Rectangle 10">
            <a:extLst>
              <a:ext uri="{FF2B5EF4-FFF2-40B4-BE49-F238E27FC236}">
                <a16:creationId xmlns:a16="http://schemas.microsoft.com/office/drawing/2014/main" id="{9C13A568-8F81-415D-A7AF-C9D798434E0D}"/>
              </a:ext>
            </a:extLst>
          </p:cNvPr>
          <p:cNvSpPr/>
          <p:nvPr/>
        </p:nvSpPr>
        <p:spPr>
          <a:xfrm>
            <a:off x="8198069" y="4225159"/>
            <a:ext cx="2259724" cy="536028"/>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11">
            <a:extLst>
              <a:ext uri="{FF2B5EF4-FFF2-40B4-BE49-F238E27FC236}">
                <a16:creationId xmlns:a16="http://schemas.microsoft.com/office/drawing/2014/main" id="{B9011CF2-03E9-4C6D-8148-9159D5B82DD0}"/>
              </a:ext>
            </a:extLst>
          </p:cNvPr>
          <p:cNvSpPr txBox="1"/>
          <p:nvPr/>
        </p:nvSpPr>
        <p:spPr>
          <a:xfrm>
            <a:off x="-87407" y="3192393"/>
            <a:ext cx="6014465" cy="246221"/>
          </a:xfrm>
          <a:prstGeom prst="rect">
            <a:avLst/>
          </a:prstGeom>
          <a:noFill/>
        </p:spPr>
        <p:txBody>
          <a:bodyPr wrap="square" rtlCol="0">
            <a:spAutoFit/>
          </a:bodyPr>
          <a:lstStyle/>
          <a:p>
            <a:pPr algn="ctr"/>
            <a:r>
              <a:rPr lang="hi-IN" sz="1000" dirty="0"/>
              <a:t>उत्तरदाता जिनके घर पर दिया गया शौचालय है</a:t>
            </a:r>
            <a:endParaRPr lang="en-IN" sz="1000" dirty="0"/>
          </a:p>
        </p:txBody>
      </p:sp>
    </p:spTree>
    <p:extLst>
      <p:ext uri="{BB962C8B-B14F-4D97-AF65-F5344CB8AC3E}">
        <p14:creationId xmlns:p14="http://schemas.microsoft.com/office/powerpoint/2010/main" val="284671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057209-A88A-4BD0-82BB-B107915EF7ED}"/>
              </a:ext>
            </a:extLst>
          </p:cNvPr>
          <p:cNvGrpSpPr/>
          <p:nvPr/>
        </p:nvGrpSpPr>
        <p:grpSpPr>
          <a:xfrm>
            <a:off x="1312456" y="3536867"/>
            <a:ext cx="9796972" cy="3149421"/>
            <a:chOff x="1060214" y="3599927"/>
            <a:chExt cx="9796972" cy="3149421"/>
          </a:xfrm>
        </p:grpSpPr>
        <p:graphicFrame>
          <p:nvGraphicFramePr>
            <p:cNvPr id="4" name="Chart 3">
              <a:extLst>
                <a:ext uri="{FF2B5EF4-FFF2-40B4-BE49-F238E27FC236}">
                  <a16:creationId xmlns:a16="http://schemas.microsoft.com/office/drawing/2014/main" id="{98729EC1-649B-4138-8B96-2896D9585C29}"/>
                </a:ext>
              </a:extLst>
            </p:cNvPr>
            <p:cNvGraphicFramePr>
              <a:graphicFrameLocks/>
            </p:cNvGraphicFramePr>
            <p:nvPr>
              <p:extLst>
                <p:ext uri="{D42A27DB-BD31-4B8C-83A1-F6EECF244321}">
                  <p14:modId xmlns:p14="http://schemas.microsoft.com/office/powerpoint/2010/main" val="3443573879"/>
                </p:ext>
              </p:extLst>
            </p:nvPr>
          </p:nvGraphicFramePr>
          <p:xfrm>
            <a:off x="1060214" y="3599927"/>
            <a:ext cx="9796972" cy="314942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46EBC4F-376F-4DE4-A2FF-9F94059751D0}"/>
                </a:ext>
              </a:extLst>
            </p:cNvPr>
            <p:cNvSpPr/>
            <p:nvPr/>
          </p:nvSpPr>
          <p:spPr>
            <a:xfrm>
              <a:off x="8751176" y="6219357"/>
              <a:ext cx="1991710" cy="474238"/>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aphicFrame>
        <p:nvGraphicFramePr>
          <p:cNvPr id="6" name="Chart 5">
            <a:extLst>
              <a:ext uri="{FF2B5EF4-FFF2-40B4-BE49-F238E27FC236}">
                <a16:creationId xmlns:a16="http://schemas.microsoft.com/office/drawing/2014/main" id="{81A868E3-129A-4E99-AC99-350D81CD1DEC}"/>
              </a:ext>
            </a:extLst>
          </p:cNvPr>
          <p:cNvGraphicFramePr>
            <a:graphicFrameLocks/>
          </p:cNvGraphicFramePr>
          <p:nvPr>
            <p:extLst>
              <p:ext uri="{D42A27DB-BD31-4B8C-83A1-F6EECF244321}">
                <p14:modId xmlns:p14="http://schemas.microsoft.com/office/powerpoint/2010/main" val="3267141547"/>
              </p:ext>
            </p:extLst>
          </p:nvPr>
        </p:nvGraphicFramePr>
        <p:xfrm>
          <a:off x="1962615" y="200025"/>
          <a:ext cx="8675648" cy="294439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13F3E3A-1524-4B3A-98AC-98D23C6E0A75}"/>
              </a:ext>
            </a:extLst>
          </p:cNvPr>
          <p:cNvSpPr/>
          <p:nvPr/>
        </p:nvSpPr>
        <p:spPr>
          <a:xfrm>
            <a:off x="2319454" y="1182104"/>
            <a:ext cx="2877014" cy="1159652"/>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401F8975-BE98-4706-9AF5-D68C886D8B0E}"/>
              </a:ext>
            </a:extLst>
          </p:cNvPr>
          <p:cNvSpPr txBox="1"/>
          <p:nvPr/>
        </p:nvSpPr>
        <p:spPr>
          <a:xfrm>
            <a:off x="2736711" y="2898195"/>
            <a:ext cx="6014465" cy="246221"/>
          </a:xfrm>
          <a:prstGeom prst="rect">
            <a:avLst/>
          </a:prstGeom>
          <a:noFill/>
        </p:spPr>
        <p:txBody>
          <a:bodyPr wrap="square" rtlCol="0">
            <a:spAutoFit/>
          </a:bodyPr>
          <a:lstStyle/>
          <a:p>
            <a:pPr algn="ctr"/>
            <a:r>
              <a:rPr lang="hi-IN" sz="1000" dirty="0"/>
              <a:t>उत्तरदाता जिनके घर पर दिया गया शौचालय है</a:t>
            </a:r>
            <a:endParaRPr lang="en-IN" sz="1000" dirty="0"/>
          </a:p>
        </p:txBody>
      </p:sp>
      <p:sp>
        <p:nvSpPr>
          <p:cNvPr id="8" name="TextBox 7">
            <a:extLst>
              <a:ext uri="{FF2B5EF4-FFF2-40B4-BE49-F238E27FC236}">
                <a16:creationId xmlns:a16="http://schemas.microsoft.com/office/drawing/2014/main" id="{F37CA547-F5F3-4EAE-A121-201AA53998DB}"/>
              </a:ext>
            </a:extLst>
          </p:cNvPr>
          <p:cNvSpPr txBox="1"/>
          <p:nvPr/>
        </p:nvSpPr>
        <p:spPr>
          <a:xfrm>
            <a:off x="1898463" y="6458523"/>
            <a:ext cx="6014465" cy="246221"/>
          </a:xfrm>
          <a:prstGeom prst="rect">
            <a:avLst/>
          </a:prstGeom>
          <a:noFill/>
        </p:spPr>
        <p:txBody>
          <a:bodyPr wrap="square" rtlCol="0">
            <a:spAutoFit/>
          </a:bodyPr>
          <a:lstStyle/>
          <a:p>
            <a:pPr algn="ctr"/>
            <a:r>
              <a:rPr lang="hi-IN" sz="1000" dirty="0"/>
              <a:t>उत्तरदाता जिनके घर पर दिया गया शौचालय है</a:t>
            </a:r>
            <a:endParaRPr lang="en-IN" sz="1000" dirty="0"/>
          </a:p>
        </p:txBody>
      </p:sp>
    </p:spTree>
    <p:extLst>
      <p:ext uri="{BB962C8B-B14F-4D97-AF65-F5344CB8AC3E}">
        <p14:creationId xmlns:p14="http://schemas.microsoft.com/office/powerpoint/2010/main" val="100758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92BFC-8E9F-46A8-A142-906216EE3F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70750" y="1913430"/>
            <a:ext cx="4320000" cy="3640739"/>
          </a:xfrm>
          <a:prstGeom prst="rect">
            <a:avLst/>
          </a:prstGeom>
          <a:noFill/>
          <a:ln>
            <a:noFill/>
          </a:ln>
        </p:spPr>
      </p:pic>
      <p:pic>
        <p:nvPicPr>
          <p:cNvPr id="3" name="Picture 2">
            <a:extLst>
              <a:ext uri="{FF2B5EF4-FFF2-40B4-BE49-F238E27FC236}">
                <a16:creationId xmlns:a16="http://schemas.microsoft.com/office/drawing/2014/main" id="{F3FC3E03-9BF9-4242-8231-CE7B7F0F7F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3891280" y="3429000"/>
            <a:ext cx="2519680" cy="0"/>
          </a:xfrm>
          <a:prstGeom prst="rect">
            <a:avLst/>
          </a:prstGeom>
          <a:noFill/>
          <a:ln>
            <a:noFill/>
          </a:ln>
        </p:spPr>
      </p:pic>
      <p:pic>
        <p:nvPicPr>
          <p:cNvPr id="5" name="Picture 4">
            <a:extLst>
              <a:ext uri="{FF2B5EF4-FFF2-40B4-BE49-F238E27FC236}">
                <a16:creationId xmlns:a16="http://schemas.microsoft.com/office/drawing/2014/main" id="{F98DD809-0759-4277-8550-9009E6EDDD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flipV="1">
            <a:off x="6327121" y="2113799"/>
            <a:ext cx="4320000" cy="3240000"/>
          </a:xfrm>
          <a:prstGeom prst="rect">
            <a:avLst/>
          </a:prstGeom>
          <a:noFill/>
          <a:ln>
            <a:noFill/>
          </a:ln>
        </p:spPr>
      </p:pic>
      <p:sp>
        <p:nvSpPr>
          <p:cNvPr id="6" name="Title 1">
            <a:extLst>
              <a:ext uri="{FF2B5EF4-FFF2-40B4-BE49-F238E27FC236}">
                <a16:creationId xmlns:a16="http://schemas.microsoft.com/office/drawing/2014/main" id="{CD98E11D-8E21-404A-8D16-64F203D67AB1}"/>
              </a:ext>
            </a:extLst>
          </p:cNvPr>
          <p:cNvSpPr txBox="1">
            <a:spLocks/>
          </p:cNvSpPr>
          <p:nvPr/>
        </p:nvSpPr>
        <p:spPr>
          <a:xfrm>
            <a:off x="86712" y="11384"/>
            <a:ext cx="7629288" cy="990600"/>
          </a:xfrm>
          <a:prstGeom prst="rect">
            <a:avLst/>
          </a:prstGeom>
          <a:solidFill>
            <a:schemeClr val="accent2">
              <a:lumMod val="60000"/>
              <a:lumOff val="4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i-IN" sz="4000" b="1" dirty="0"/>
              <a:t>सेप्टिक टैंक का निकास खुले में </a:t>
            </a:r>
            <a:endParaRPr lang="en-IN" sz="4000" b="1" dirty="0"/>
          </a:p>
        </p:txBody>
      </p:sp>
    </p:spTree>
    <p:extLst>
      <p:ext uri="{BB962C8B-B14F-4D97-AF65-F5344CB8AC3E}">
        <p14:creationId xmlns:p14="http://schemas.microsoft.com/office/powerpoint/2010/main" val="36175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8AFB-BDA2-449E-B9D0-315357CEA6DA}"/>
              </a:ext>
            </a:extLst>
          </p:cNvPr>
          <p:cNvSpPr>
            <a:spLocks noGrp="1"/>
          </p:cNvSpPr>
          <p:nvPr>
            <p:ph type="title"/>
          </p:nvPr>
        </p:nvSpPr>
        <p:spPr/>
        <p:txBody>
          <a:bodyPr/>
          <a:lstStyle/>
          <a:p>
            <a:r>
              <a:rPr lang="hi-IN" b="1" dirty="0"/>
              <a:t>गंदा पानी के निष्पादन के बारे में जागरूकता</a:t>
            </a:r>
            <a:endParaRPr lang="en-IN" b="1" dirty="0"/>
          </a:p>
        </p:txBody>
      </p:sp>
      <p:sp>
        <p:nvSpPr>
          <p:cNvPr id="3" name="Content Placeholder 2">
            <a:extLst>
              <a:ext uri="{FF2B5EF4-FFF2-40B4-BE49-F238E27FC236}">
                <a16:creationId xmlns:a16="http://schemas.microsoft.com/office/drawing/2014/main" id="{DE7DAF40-9E21-4DE4-862A-58ED64303022}"/>
              </a:ext>
            </a:extLst>
          </p:cNvPr>
          <p:cNvSpPr>
            <a:spLocks noGrp="1"/>
          </p:cNvSpPr>
          <p:nvPr>
            <p:ph idx="1"/>
          </p:nvPr>
        </p:nvSpPr>
        <p:spPr>
          <a:xfrm>
            <a:off x="838200" y="1825625"/>
            <a:ext cx="10515600" cy="4351338"/>
          </a:xfrm>
        </p:spPr>
        <p:txBody>
          <a:bodyPr/>
          <a:lstStyle/>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गंदे पानी के निपटारा के संबंध में 28</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hi-IN" sz="1800" dirty="0">
                <a:effectLst/>
                <a:latin typeface="Calibri" panose="020F0502020204030204" pitchFamily="34" charset="0"/>
                <a:ea typeface="Calibri" panose="020F0502020204030204" pitchFamily="34" charset="0"/>
                <a:cs typeface="Mangal" panose="02040503050203030202" pitchFamily="18" charset="0"/>
              </a:rPr>
              <a:t>और </a:t>
            </a:r>
            <a:r>
              <a:rPr lang="en-US" sz="1800" dirty="0">
                <a:effectLst/>
                <a:latin typeface="Calibri" panose="020F0502020204030204" pitchFamily="34" charset="0"/>
                <a:ea typeface="Calibri" panose="020F0502020204030204" pitchFamily="34" charset="0"/>
                <a:cs typeface="Mangal" panose="02040503050203030202" pitchFamily="18" charset="0"/>
              </a:rPr>
              <a:t>9%</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मानते हैं कि क्रमशः </a:t>
            </a:r>
            <a:r>
              <a:rPr lang="hi-IN" sz="1800" dirty="0" err="1">
                <a:effectLst/>
                <a:latin typeface="Calibri" panose="020F0502020204030204" pitchFamily="34" charset="0"/>
                <a:ea typeface="Calibri" panose="020F0502020204030204" pitchFamily="34" charset="0"/>
                <a:cs typeface="Mangal" panose="02040503050203030202" pitchFamily="18" charset="0"/>
              </a:rPr>
              <a:t>सोख्‍ता</a:t>
            </a:r>
            <a:r>
              <a:rPr lang="hi-IN" sz="1800" dirty="0">
                <a:effectLst/>
                <a:latin typeface="Calibri" panose="020F0502020204030204" pitchFamily="34" charset="0"/>
                <a:ea typeface="Calibri" panose="020F0502020204030204" pitchFamily="34" charset="0"/>
                <a:cs typeface="Mangal" panose="02040503050203030202" pitchFamily="18" charset="0"/>
              </a:rPr>
              <a:t> और गड्ढा गंदे पानी का उपचार का </a:t>
            </a:r>
            <a:r>
              <a:rPr lang="hi-IN" sz="1800" dirty="0" err="1">
                <a:effectLst/>
                <a:latin typeface="Calibri" panose="020F0502020204030204" pitchFamily="34" charset="0"/>
                <a:ea typeface="Calibri" panose="020F0502020204030204" pitchFamily="34" charset="0"/>
                <a:cs typeface="Mangal" panose="02040503050203030202" pitchFamily="18" charset="0"/>
              </a:rPr>
              <a:t>माध्‍यम</a:t>
            </a:r>
            <a:r>
              <a:rPr lang="hi-IN" sz="1800" dirty="0">
                <a:effectLst/>
                <a:latin typeface="Calibri" panose="020F0502020204030204" pitchFamily="34" charset="0"/>
                <a:ea typeface="Calibri" panose="020F0502020204030204" pitchFamily="34" charset="0"/>
                <a:cs typeface="Mangal" panose="02040503050203030202" pitchFamily="18" charset="0"/>
              </a:rPr>
              <a:t> है । जबकि 17</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मानते हैं कि </a:t>
            </a:r>
            <a:r>
              <a:rPr lang="hi-IN" sz="1800" dirty="0" err="1">
                <a:effectLst/>
                <a:latin typeface="Calibri" panose="020F0502020204030204" pitchFamily="34" charset="0"/>
                <a:ea typeface="Calibri" panose="020F0502020204030204" pitchFamily="34" charset="0"/>
                <a:cs typeface="Mangal" panose="02040503050203030202" pitchFamily="18" charset="0"/>
              </a:rPr>
              <a:t>गन्दा</a:t>
            </a:r>
            <a:r>
              <a:rPr lang="hi-IN" sz="1800" dirty="0">
                <a:effectLst/>
                <a:latin typeface="Calibri" panose="020F0502020204030204" pitchFamily="34" charset="0"/>
                <a:ea typeface="Calibri" panose="020F0502020204030204" pitchFamily="34" charset="0"/>
                <a:cs typeface="Mangal" panose="02040503050203030202" pitchFamily="18" charset="0"/>
              </a:rPr>
              <a:t> पानी से आसपास </a:t>
            </a:r>
            <a:r>
              <a:rPr lang="hi-IN" sz="1800" dirty="0" err="1">
                <a:effectLst/>
                <a:latin typeface="Calibri" panose="020F0502020204030204" pitchFamily="34" charset="0"/>
                <a:ea typeface="Calibri" panose="020F0502020204030204" pitchFamily="34" charset="0"/>
                <a:cs typeface="Mangal" panose="02040503050203030202" pitchFamily="18" charset="0"/>
              </a:rPr>
              <a:t>पटवन</a:t>
            </a:r>
            <a:r>
              <a:rPr lang="hi-IN" sz="1800" dirty="0">
                <a:effectLst/>
                <a:latin typeface="Calibri" panose="020F0502020204030204" pitchFamily="34" charset="0"/>
                <a:ea typeface="Calibri" panose="020F0502020204030204" pitchFamily="34" charset="0"/>
                <a:cs typeface="Mangal" panose="02040503050203030202" pitchFamily="18" charset="0"/>
              </a:rPr>
              <a:t> किया जा सकता है । </a:t>
            </a:r>
          </a:p>
          <a:p>
            <a:pPr>
              <a:lnSpc>
                <a:spcPct val="115000"/>
              </a:lnSpc>
              <a:spcAft>
                <a:spcPts val="1000"/>
              </a:spcAft>
            </a:pPr>
            <a:r>
              <a:rPr lang="hi-IN" sz="1800" dirty="0">
                <a:effectLst/>
                <a:latin typeface="Mangal" panose="02040503050203030202" pitchFamily="18" charset="0"/>
                <a:ea typeface="Calibri" panose="020F0502020204030204" pitchFamily="34" charset="0"/>
                <a:cs typeface="Mangal" panose="02040503050203030202" pitchFamily="18" charset="0"/>
              </a:rPr>
              <a:t>यहाँ</a:t>
            </a:r>
            <a:r>
              <a:rPr lang="hi-IN" sz="1800" dirty="0">
                <a:effectLst/>
                <a:latin typeface="Calibri" panose="020F0502020204030204" pitchFamily="34" charset="0"/>
                <a:ea typeface="Calibri" panose="020F0502020204030204" pitchFamily="34" charset="0"/>
                <a:cs typeface="Mangal" panose="02040503050203030202" pitchFamily="18" charset="0"/>
              </a:rPr>
              <a:t> 28</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en-US" sz="1800" dirty="0">
                <a:effectLst/>
                <a:latin typeface="Mangal" panose="02040503050203030202" pitchFamily="18" charset="0"/>
                <a:ea typeface="Calibri" panose="020F0502020204030204" pitchFamily="34" charset="0"/>
                <a:cs typeface="Mangal" panose="02040503050203030202" pitchFamily="18" charset="0"/>
              </a:rPr>
              <a:t> </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9</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en-US" sz="1800" dirty="0">
                <a:effectLst/>
                <a:latin typeface="Mangal" panose="02040503050203030202" pitchFamily="18" charset="0"/>
                <a:ea typeface="Calibri" panose="020F0502020204030204" pitchFamily="34" charset="0"/>
                <a:cs typeface="Mangal" panose="02040503050203030202" pitchFamily="18" charset="0"/>
              </a:rPr>
              <a:t> </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17</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en-US" sz="1800" dirty="0">
                <a:effectLst/>
                <a:latin typeface="Mangal" panose="02040503050203030202" pitchFamily="18" charset="0"/>
                <a:ea typeface="Calibri" panose="020F0502020204030204" pitchFamily="34" charset="0"/>
                <a:cs typeface="Mangal" panose="02040503050203030202" pitchFamily="18" charset="0"/>
              </a:rPr>
              <a:t> </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54</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उत्तरदाता के विचार विशेषज्ञों के विचार से मेल खाता है।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40</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के अनुसार </a:t>
            </a:r>
            <a:r>
              <a:rPr lang="hi-IN" sz="1800" dirty="0" err="1">
                <a:effectLst/>
                <a:latin typeface="Calibri" panose="020F0502020204030204" pitchFamily="34" charset="0"/>
                <a:ea typeface="Calibri" panose="020F0502020204030204" pitchFamily="34" charset="0"/>
                <a:cs typeface="Mangal" panose="02040503050203030202" pitchFamily="18" charset="0"/>
              </a:rPr>
              <a:t>गन्दा</a:t>
            </a:r>
            <a:r>
              <a:rPr lang="hi-IN" sz="1800" dirty="0">
                <a:effectLst/>
                <a:latin typeface="Calibri" panose="020F0502020204030204" pitchFamily="34" charset="0"/>
                <a:ea typeface="Calibri" panose="020F0502020204030204" pitchFamily="34" charset="0"/>
                <a:cs typeface="Mangal" panose="02040503050203030202" pitchFamily="18" charset="0"/>
              </a:rPr>
              <a:t> पानी को नाला से बहाना चाहते हैं।</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गंदा पानी के उपचार के बाद पानी के उपयोग के संबंध में 57</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मानते हैं कि इसका खेती में उपयोग होनी चाहिए। </a:t>
            </a:r>
          </a:p>
          <a:p>
            <a:pPr>
              <a:lnSpc>
                <a:spcPct val="115000"/>
              </a:lnSpc>
              <a:spcAft>
                <a:spcPts val="1000"/>
              </a:spcAft>
            </a:pPr>
            <a:r>
              <a:rPr lang="hi-IN" sz="1800" dirty="0">
                <a:effectLst/>
                <a:latin typeface="Calibri" panose="020F0502020204030204" pitchFamily="34" charset="0"/>
                <a:ea typeface="Calibri" panose="020F0502020204030204" pitchFamily="34" charset="0"/>
                <a:cs typeface="Mangal" panose="02040503050203030202" pitchFamily="18" charset="0"/>
              </a:rPr>
              <a:t>19</a:t>
            </a:r>
            <a:r>
              <a:rPr lang="en-US" sz="1800" dirty="0">
                <a:effectLst/>
                <a:latin typeface="Calibri" panose="020F0502020204030204" pitchFamily="34" charset="0"/>
                <a:ea typeface="Calibri" panose="020F0502020204030204" pitchFamily="34" charset="0"/>
                <a:cs typeface="Mangal" panose="02040503050203030202" pitchFamily="18" charset="0"/>
              </a:rPr>
              <a:t>%</a:t>
            </a:r>
            <a:r>
              <a:rPr lang="hi-IN" sz="1800" dirty="0">
                <a:effectLst/>
                <a:latin typeface="Calibri" panose="020F0502020204030204" pitchFamily="34" charset="0"/>
                <a:ea typeface="Calibri" panose="020F0502020204030204" pitchFamily="34" charset="0"/>
                <a:cs typeface="Mangal" panose="02040503050203030202" pitchFamily="18" charset="0"/>
              </a:rPr>
              <a:t> तो मछली पालन में संभावना देखते हैं।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02497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28000000}"/>
              </a:ext>
            </a:extLst>
          </p:cNvPr>
          <p:cNvGraphicFramePr>
            <a:graphicFrameLocks/>
          </p:cNvGraphicFramePr>
          <p:nvPr>
            <p:extLst>
              <p:ext uri="{D42A27DB-BD31-4B8C-83A1-F6EECF244321}">
                <p14:modId xmlns:p14="http://schemas.microsoft.com/office/powerpoint/2010/main" val="3069644178"/>
              </p:ext>
            </p:extLst>
          </p:nvPr>
        </p:nvGraphicFramePr>
        <p:xfrm>
          <a:off x="224556" y="1295131"/>
          <a:ext cx="5768975" cy="3708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0000000-0008-0000-0100-00002E000000}"/>
              </a:ext>
            </a:extLst>
          </p:cNvPr>
          <p:cNvGraphicFramePr>
            <a:graphicFrameLocks/>
          </p:cNvGraphicFramePr>
          <p:nvPr>
            <p:extLst>
              <p:ext uri="{D42A27DB-BD31-4B8C-83A1-F6EECF244321}">
                <p14:modId xmlns:p14="http://schemas.microsoft.com/office/powerpoint/2010/main" val="2211659431"/>
              </p:ext>
            </p:extLst>
          </p:nvPr>
        </p:nvGraphicFramePr>
        <p:xfrm>
          <a:off x="6198471" y="1566041"/>
          <a:ext cx="5441950" cy="3163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74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C1E7-9D30-4899-BFBC-50FD051FCB77}"/>
              </a:ext>
            </a:extLst>
          </p:cNvPr>
          <p:cNvSpPr>
            <a:spLocks noGrp="1"/>
          </p:cNvSpPr>
          <p:nvPr>
            <p:ph type="ctrTitle"/>
          </p:nvPr>
        </p:nvSpPr>
        <p:spPr>
          <a:xfrm>
            <a:off x="1524000" y="1382752"/>
            <a:ext cx="9144000" cy="1960536"/>
          </a:xfrm>
        </p:spPr>
        <p:txBody>
          <a:bodyPr>
            <a:normAutofit/>
          </a:bodyPr>
          <a:lstStyle/>
          <a:p>
            <a:pPr>
              <a:lnSpc>
                <a:spcPct val="100000"/>
              </a:lnSpc>
            </a:pPr>
            <a:r>
              <a:rPr lang="hi-IN" b="1" dirty="0" err="1"/>
              <a:t>स्‍वच्‍छता</a:t>
            </a:r>
            <a:r>
              <a:rPr lang="hi-IN" b="1" dirty="0"/>
              <a:t> जागरूकता सर्वेक्षण</a:t>
            </a:r>
            <a:br>
              <a:rPr lang="en-IN" b="1" dirty="0"/>
            </a:br>
            <a:r>
              <a:rPr lang="hi-IN" sz="3200" dirty="0"/>
              <a:t>स्वच्छ भारत </a:t>
            </a:r>
            <a:r>
              <a:rPr lang="en-IN" sz="2800" b="1" dirty="0"/>
              <a:t>ODF Plus </a:t>
            </a:r>
            <a:r>
              <a:rPr lang="hi-IN" sz="2800" dirty="0"/>
              <a:t>की ओर</a:t>
            </a:r>
            <a:endParaRPr lang="en-IN" dirty="0"/>
          </a:p>
        </p:txBody>
      </p:sp>
      <p:sp>
        <p:nvSpPr>
          <p:cNvPr id="3" name="Subtitle 2">
            <a:extLst>
              <a:ext uri="{FF2B5EF4-FFF2-40B4-BE49-F238E27FC236}">
                <a16:creationId xmlns:a16="http://schemas.microsoft.com/office/drawing/2014/main" id="{9C42BE7B-FD4E-40E1-840B-9402EA9BF27F}"/>
              </a:ext>
            </a:extLst>
          </p:cNvPr>
          <p:cNvSpPr>
            <a:spLocks noGrp="1"/>
          </p:cNvSpPr>
          <p:nvPr>
            <p:ph type="subTitle" idx="1"/>
          </p:nvPr>
        </p:nvSpPr>
        <p:spPr>
          <a:xfrm>
            <a:off x="1511300" y="4068114"/>
            <a:ext cx="9144000" cy="2265777"/>
          </a:xfrm>
        </p:spPr>
        <p:txBody>
          <a:bodyPr>
            <a:normAutofit/>
          </a:bodyPr>
          <a:lstStyle/>
          <a:p>
            <a:pPr>
              <a:lnSpc>
                <a:spcPct val="100000"/>
              </a:lnSpc>
            </a:pPr>
            <a:r>
              <a:rPr lang="en-IN" sz="2000" i="1" dirty="0"/>
              <a:t>Facilitated and conducted by</a:t>
            </a:r>
          </a:p>
          <a:p>
            <a:pPr>
              <a:lnSpc>
                <a:spcPct val="100000"/>
              </a:lnSpc>
            </a:pPr>
            <a:r>
              <a:rPr lang="en-IN" b="1" dirty="0"/>
              <a:t>Sunai Consultancy, Patna (BIHAR)</a:t>
            </a:r>
          </a:p>
          <a:p>
            <a:pPr>
              <a:lnSpc>
                <a:spcPct val="100000"/>
              </a:lnSpc>
            </a:pPr>
            <a:endParaRPr lang="en-IN" dirty="0"/>
          </a:p>
          <a:p>
            <a:r>
              <a:rPr lang="en-IN" i="1" dirty="0"/>
              <a:t>Survey month : November 2020</a:t>
            </a:r>
          </a:p>
        </p:txBody>
      </p:sp>
      <p:pic>
        <p:nvPicPr>
          <p:cNvPr id="5" name="Picture 4">
            <a:extLst>
              <a:ext uri="{FF2B5EF4-FFF2-40B4-BE49-F238E27FC236}">
                <a16:creationId xmlns:a16="http://schemas.microsoft.com/office/drawing/2014/main" id="{5BAE5637-1E78-4C6F-BB23-5AFDE3837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913" y="558671"/>
            <a:ext cx="1127760" cy="966216"/>
          </a:xfrm>
          <a:prstGeom prst="rect">
            <a:avLst/>
          </a:prstGeom>
        </p:spPr>
      </p:pic>
    </p:spTree>
    <p:extLst>
      <p:ext uri="{BB962C8B-B14F-4D97-AF65-F5344CB8AC3E}">
        <p14:creationId xmlns:p14="http://schemas.microsoft.com/office/powerpoint/2010/main" val="13249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759C6-8AFD-422A-8B24-B5F8B617F4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748"/>
          <a:stretch/>
        </p:blipFill>
        <p:spPr bwMode="auto">
          <a:xfrm>
            <a:off x="8097015" y="1739582"/>
            <a:ext cx="3804294" cy="3600001"/>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3C71797-364B-40E1-AB67-4C87C11101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9175" y="2189451"/>
            <a:ext cx="3600000" cy="2700265"/>
          </a:xfrm>
          <a:prstGeom prst="rect">
            <a:avLst/>
          </a:prstGeom>
          <a:noFill/>
          <a:ln>
            <a:noFill/>
          </a:ln>
        </p:spPr>
      </p:pic>
      <p:sp>
        <p:nvSpPr>
          <p:cNvPr id="5" name="Title 1">
            <a:extLst>
              <a:ext uri="{FF2B5EF4-FFF2-40B4-BE49-F238E27FC236}">
                <a16:creationId xmlns:a16="http://schemas.microsoft.com/office/drawing/2014/main" id="{2B2EE3EF-79A7-4410-9D66-F768BD7E9C6E}"/>
              </a:ext>
            </a:extLst>
          </p:cNvPr>
          <p:cNvSpPr txBox="1">
            <a:spLocks/>
          </p:cNvSpPr>
          <p:nvPr/>
        </p:nvSpPr>
        <p:spPr>
          <a:xfrm>
            <a:off x="86712" y="42915"/>
            <a:ext cx="8426668" cy="990600"/>
          </a:xfrm>
          <a:prstGeom prst="rect">
            <a:avLst/>
          </a:prstGeom>
          <a:solidFill>
            <a:schemeClr val="accent2">
              <a:lumMod val="60000"/>
              <a:lumOff val="4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i-IN" sz="4000" b="1" dirty="0"/>
              <a:t>गाँव से निकला </a:t>
            </a:r>
            <a:r>
              <a:rPr lang="hi-IN" sz="4000" b="1" dirty="0" err="1"/>
              <a:t>गन्दा</a:t>
            </a:r>
            <a:r>
              <a:rPr lang="hi-IN" sz="4000" b="1" dirty="0"/>
              <a:t> पानी का जमाव  </a:t>
            </a:r>
            <a:endParaRPr lang="en-IN" sz="4000" b="1" dirty="0"/>
          </a:p>
        </p:txBody>
      </p:sp>
      <p:pic>
        <p:nvPicPr>
          <p:cNvPr id="7" name="Picture 6">
            <a:extLst>
              <a:ext uri="{FF2B5EF4-FFF2-40B4-BE49-F238E27FC236}">
                <a16:creationId xmlns:a16="http://schemas.microsoft.com/office/drawing/2014/main" id="{E0896ECF-69D5-4553-A278-497E73A33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486" y="1739582"/>
            <a:ext cx="4800001" cy="3600001"/>
          </a:xfrm>
          <a:prstGeom prst="rect">
            <a:avLst/>
          </a:prstGeom>
        </p:spPr>
      </p:pic>
      <p:sp>
        <p:nvSpPr>
          <p:cNvPr id="8" name="Oval 7">
            <a:extLst>
              <a:ext uri="{FF2B5EF4-FFF2-40B4-BE49-F238E27FC236}">
                <a16:creationId xmlns:a16="http://schemas.microsoft.com/office/drawing/2014/main" id="{1F8A8581-11AE-43B1-ACE5-113146407C6C}"/>
              </a:ext>
            </a:extLst>
          </p:cNvPr>
          <p:cNvSpPr/>
          <p:nvPr/>
        </p:nvSpPr>
        <p:spPr>
          <a:xfrm>
            <a:off x="290691" y="4666594"/>
            <a:ext cx="2112579" cy="977462"/>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A71A62C3-54B9-4402-8067-43E32AB9C3FA}"/>
              </a:ext>
            </a:extLst>
          </p:cNvPr>
          <p:cNvSpPr/>
          <p:nvPr/>
        </p:nvSpPr>
        <p:spPr>
          <a:xfrm>
            <a:off x="7971091" y="3429000"/>
            <a:ext cx="1643182" cy="977462"/>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678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F9C0-C880-41FD-A4CE-B14A96BD9C5D}"/>
              </a:ext>
            </a:extLst>
          </p:cNvPr>
          <p:cNvSpPr>
            <a:spLocks noGrp="1"/>
          </p:cNvSpPr>
          <p:nvPr>
            <p:ph type="title"/>
          </p:nvPr>
        </p:nvSpPr>
        <p:spPr/>
        <p:txBody>
          <a:bodyPr/>
          <a:lstStyle/>
          <a:p>
            <a:r>
              <a:rPr lang="hi-IN" b="1" dirty="0"/>
              <a:t>सुखा कूड़ा का निपटारा</a:t>
            </a:r>
            <a:endParaRPr lang="en-IN" dirty="0"/>
          </a:p>
        </p:txBody>
      </p:sp>
      <p:sp>
        <p:nvSpPr>
          <p:cNvPr id="3" name="Content Placeholder 2">
            <a:extLst>
              <a:ext uri="{FF2B5EF4-FFF2-40B4-BE49-F238E27FC236}">
                <a16:creationId xmlns:a16="http://schemas.microsoft.com/office/drawing/2014/main" id="{2AEA1A0C-B577-4BEE-88DE-51553AE729D3}"/>
              </a:ext>
            </a:extLst>
          </p:cNvPr>
          <p:cNvSpPr>
            <a:spLocks noGrp="1"/>
          </p:cNvSpPr>
          <p:nvPr>
            <p:ph idx="1"/>
          </p:nvPr>
        </p:nvSpPr>
        <p:spPr/>
        <p:txBody>
          <a:bodyPr>
            <a:normAutofit fontScale="92500"/>
          </a:bodyPr>
          <a:lstStyle/>
          <a:p>
            <a:pPr marL="342900" lvl="0" indent="-342900">
              <a:lnSpc>
                <a:spcPct val="150000"/>
              </a:lnSpc>
              <a:buFont typeface="Symbol" panose="05050102010706020507" pitchFamily="18" charset="2"/>
              <a:buChar char=""/>
            </a:pPr>
            <a:r>
              <a:rPr lang="hi-IN" sz="2400" dirty="0">
                <a:effectLst/>
                <a:latin typeface="Calibri" panose="020F0502020204030204" pitchFamily="34" charset="0"/>
                <a:ea typeface="Calibri" panose="020F0502020204030204" pitchFamily="34" charset="0"/>
                <a:cs typeface="Mangal" panose="02040503050203030202" pitchFamily="18" charset="0"/>
              </a:rPr>
              <a:t>78­% लोग मानते हैं कि सुखा कूड़ा खुले में जाने से रोका जा सकता है, परन्तु मात्र 14% उत्तरदाता के अनुसार </a:t>
            </a:r>
            <a:r>
              <a:rPr lang="hi-IN" sz="2400" dirty="0" err="1">
                <a:effectLst/>
                <a:latin typeface="Calibri" panose="020F0502020204030204" pitchFamily="34" charset="0"/>
                <a:ea typeface="Calibri" panose="020F0502020204030204" pitchFamily="34" charset="0"/>
                <a:cs typeface="Mangal" panose="02040503050203030202" pitchFamily="18" charset="0"/>
              </a:rPr>
              <a:t>रिसाइकलिंग</a:t>
            </a:r>
            <a:r>
              <a:rPr lang="hi-IN" sz="2400" dirty="0">
                <a:effectLst/>
                <a:latin typeface="Calibri" panose="020F0502020204030204" pitchFamily="34" charset="0"/>
                <a:ea typeface="Calibri" panose="020F0502020204030204" pitchFamily="34" charset="0"/>
                <a:cs typeface="Mangal" panose="02040503050203030202" pitchFamily="18" charset="0"/>
              </a:rPr>
              <a:t> या पुन: उपयोग कर के कूड़े को खुले में जाने से रोका जा सकता है।</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buFont typeface="Symbol" panose="05050102010706020507" pitchFamily="18" charset="2"/>
              <a:buChar char=""/>
            </a:pPr>
            <a:r>
              <a:rPr lang="hi-IN" sz="2400" dirty="0">
                <a:effectLst/>
                <a:latin typeface="Calibri" panose="020F0502020204030204" pitchFamily="34" charset="0"/>
                <a:ea typeface="Calibri" panose="020F0502020204030204" pitchFamily="34" charset="0"/>
                <a:cs typeface="Mangal" panose="02040503050203030202" pitchFamily="18" charset="0"/>
              </a:rPr>
              <a:t>15% जलाकर और 35% कूड़ा प्रबंधन सेवाओं को आधार मानते हैं। 13% गड्ढा के जरिए और 8% जागरूकता बढ़ा कर।</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1000"/>
              </a:spcAft>
              <a:buFont typeface="Symbol" panose="05050102010706020507" pitchFamily="18" charset="2"/>
              <a:buChar char=""/>
            </a:pPr>
            <a:r>
              <a:rPr lang="hi-IN" sz="2400" dirty="0">
                <a:effectLst/>
                <a:latin typeface="Calibri" panose="020F0502020204030204" pitchFamily="34" charset="0"/>
                <a:ea typeface="Calibri" panose="020F0502020204030204" pitchFamily="34" charset="0"/>
                <a:cs typeface="Mangal" panose="02040503050203030202" pitchFamily="18" charset="0"/>
              </a:rPr>
              <a:t>जो उत्तरदाता सोचते हैं कि सुखा कूड़ा को खुले में जाने से रोका जा सकता है, ज्यादातर लोगों के पास या कैसे का जवाब नहीं है या बोलते है कि जागरूकता की कमी है।</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1820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nvGraphicFramePr>
        <p:xfrm>
          <a:off x="1433839" y="597667"/>
          <a:ext cx="3257549" cy="2234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2839473156"/>
              </p:ext>
            </p:extLst>
          </p:nvPr>
        </p:nvGraphicFramePr>
        <p:xfrm>
          <a:off x="6679809" y="2966225"/>
          <a:ext cx="5245494" cy="3803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900-000006000000}"/>
              </a:ext>
            </a:extLst>
          </p:cNvPr>
          <p:cNvGraphicFramePr>
            <a:graphicFrameLocks/>
          </p:cNvGraphicFramePr>
          <p:nvPr/>
        </p:nvGraphicFramePr>
        <p:xfrm>
          <a:off x="266697" y="3085176"/>
          <a:ext cx="5591831" cy="34639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BE7FF2D8-F183-4D3E-9039-BE63E79A6094}"/>
              </a:ext>
            </a:extLst>
          </p:cNvPr>
          <p:cNvGraphicFramePr>
            <a:graphicFrameLocks/>
          </p:cNvGraphicFramePr>
          <p:nvPr/>
        </p:nvGraphicFramePr>
        <p:xfrm>
          <a:off x="6956044" y="87798"/>
          <a:ext cx="4720124" cy="27443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599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268B52-81F0-480D-AA90-408308C9A38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5689600" y="857250"/>
            <a:ext cx="6858000" cy="5143500"/>
          </a:xfrm>
          <a:prstGeom prst="rect">
            <a:avLst/>
          </a:prstGeom>
        </p:spPr>
      </p:pic>
      <p:grpSp>
        <p:nvGrpSpPr>
          <p:cNvPr id="2" name="Group 1">
            <a:extLst>
              <a:ext uri="{FF2B5EF4-FFF2-40B4-BE49-F238E27FC236}">
                <a16:creationId xmlns:a16="http://schemas.microsoft.com/office/drawing/2014/main" id="{37B8F48D-1E4F-4881-9986-8D5E7FC0CE2E}"/>
              </a:ext>
            </a:extLst>
          </p:cNvPr>
          <p:cNvGrpSpPr/>
          <p:nvPr/>
        </p:nvGrpSpPr>
        <p:grpSpPr>
          <a:xfrm>
            <a:off x="309178" y="2181060"/>
            <a:ext cx="5626101" cy="4219576"/>
            <a:chOff x="309178" y="2181060"/>
            <a:chExt cx="5626101" cy="4219576"/>
          </a:xfrm>
        </p:grpSpPr>
        <p:pic>
          <p:nvPicPr>
            <p:cNvPr id="3" name="Picture 2">
              <a:extLst>
                <a:ext uri="{FF2B5EF4-FFF2-40B4-BE49-F238E27FC236}">
                  <a16:creationId xmlns:a16="http://schemas.microsoft.com/office/drawing/2014/main" id="{E88F181B-E0E0-46AD-9DA5-E17DCF21E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78" y="2181060"/>
              <a:ext cx="5626101" cy="4219576"/>
            </a:xfrm>
            <a:prstGeom prst="rect">
              <a:avLst/>
            </a:prstGeom>
          </p:spPr>
        </p:pic>
        <p:sp>
          <p:nvSpPr>
            <p:cNvPr id="6" name="Oval 5">
              <a:extLst>
                <a:ext uri="{FF2B5EF4-FFF2-40B4-BE49-F238E27FC236}">
                  <a16:creationId xmlns:a16="http://schemas.microsoft.com/office/drawing/2014/main" id="{AD66FC17-9F20-48E3-94EC-6D41DFE75316}"/>
                </a:ext>
              </a:extLst>
            </p:cNvPr>
            <p:cNvSpPr/>
            <p:nvPr/>
          </p:nvSpPr>
          <p:spPr>
            <a:xfrm>
              <a:off x="501650" y="2611272"/>
              <a:ext cx="2870200" cy="3789364"/>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 name="Title 1">
            <a:extLst>
              <a:ext uri="{FF2B5EF4-FFF2-40B4-BE49-F238E27FC236}">
                <a16:creationId xmlns:a16="http://schemas.microsoft.com/office/drawing/2014/main" id="{CB207D25-B386-4941-AC82-F3CB92F786C5}"/>
              </a:ext>
            </a:extLst>
          </p:cNvPr>
          <p:cNvSpPr txBox="1">
            <a:spLocks/>
          </p:cNvSpPr>
          <p:nvPr/>
        </p:nvSpPr>
        <p:spPr>
          <a:xfrm>
            <a:off x="244366" y="95467"/>
            <a:ext cx="5767550" cy="1933028"/>
          </a:xfrm>
          <a:prstGeom prst="rect">
            <a:avLst/>
          </a:prstGeom>
          <a:solidFill>
            <a:schemeClr val="accent2">
              <a:lumMod val="60000"/>
              <a:lumOff val="40000"/>
            </a:schemeClr>
          </a:solidFill>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hi-IN" sz="4000" b="1" dirty="0"/>
              <a:t>सुखा कूड़ा ही समस्या है – </a:t>
            </a:r>
          </a:p>
          <a:p>
            <a:pPr algn="ctr">
              <a:lnSpc>
                <a:spcPct val="110000"/>
              </a:lnSpc>
            </a:pPr>
            <a:r>
              <a:rPr lang="hi-IN" sz="4000" b="1" dirty="0"/>
              <a:t>गीला कूड़ा खाद (</a:t>
            </a:r>
            <a:r>
              <a:rPr lang="hi-IN" sz="4000" b="1" dirty="0" err="1"/>
              <a:t>गनौरा</a:t>
            </a:r>
            <a:r>
              <a:rPr lang="hi-IN" sz="4000" b="1" dirty="0"/>
              <a:t>) का रूप ले लेता है</a:t>
            </a:r>
            <a:endParaRPr lang="en-IN" sz="4000" b="1" dirty="0"/>
          </a:p>
        </p:txBody>
      </p:sp>
    </p:spTree>
    <p:extLst>
      <p:ext uri="{BB962C8B-B14F-4D97-AF65-F5344CB8AC3E}">
        <p14:creationId xmlns:p14="http://schemas.microsoft.com/office/powerpoint/2010/main" val="289125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512F-B7A1-4949-B187-1C0877F126F5}"/>
              </a:ext>
            </a:extLst>
          </p:cNvPr>
          <p:cNvSpPr>
            <a:spLocks noGrp="1"/>
          </p:cNvSpPr>
          <p:nvPr>
            <p:ph type="title"/>
          </p:nvPr>
        </p:nvSpPr>
        <p:spPr/>
        <p:txBody>
          <a:bodyPr/>
          <a:lstStyle/>
          <a:p>
            <a:r>
              <a:rPr lang="hi-IN" b="1" dirty="0"/>
              <a:t>वार्ड सभा और </a:t>
            </a:r>
            <a:r>
              <a:rPr lang="hi-IN" b="1" dirty="0" err="1"/>
              <a:t>स्‍वच्‍छता</a:t>
            </a:r>
            <a:r>
              <a:rPr lang="hi-IN" b="1" dirty="0"/>
              <a:t> पहल</a:t>
            </a:r>
            <a:endParaRPr lang="en-IN" b="1" dirty="0"/>
          </a:p>
        </p:txBody>
      </p:sp>
      <p:sp>
        <p:nvSpPr>
          <p:cNvPr id="3" name="Content Placeholder 2">
            <a:extLst>
              <a:ext uri="{FF2B5EF4-FFF2-40B4-BE49-F238E27FC236}">
                <a16:creationId xmlns:a16="http://schemas.microsoft.com/office/drawing/2014/main" id="{BEBA079C-CBCA-48B2-9A39-476D18649954}"/>
              </a:ext>
            </a:extLst>
          </p:cNvPr>
          <p:cNvSpPr>
            <a:spLocks noGrp="1"/>
          </p:cNvSpPr>
          <p:nvPr>
            <p:ph idx="1"/>
          </p:nvPr>
        </p:nvSpPr>
        <p:spPr>
          <a:xfrm>
            <a:off x="838200" y="1781021"/>
            <a:ext cx="10515600" cy="4711854"/>
          </a:xfrm>
        </p:spPr>
        <p:txBody>
          <a:bodyPr>
            <a:noAutofit/>
          </a:bodyPr>
          <a:lstStyle/>
          <a:p>
            <a:pPr>
              <a:lnSpc>
                <a:spcPct val="115000"/>
              </a:lnSpc>
              <a:spcAft>
                <a:spcPts val="1000"/>
              </a:spcAft>
            </a:pPr>
            <a:r>
              <a:rPr lang="hi-IN" sz="2400" dirty="0">
                <a:effectLst/>
                <a:latin typeface="Calibri" panose="020F0502020204030204" pitchFamily="34" charset="0"/>
                <a:ea typeface="Calibri" panose="020F0502020204030204" pitchFamily="34" charset="0"/>
                <a:cs typeface="Mangal" panose="02040503050203030202" pitchFamily="18" charset="0"/>
              </a:rPr>
              <a:t>सर्वेक्षण </a:t>
            </a:r>
            <a:r>
              <a:rPr lang="en-US" sz="2400" dirty="0">
                <a:effectLst/>
                <a:latin typeface="Calibri" panose="020F0502020204030204" pitchFamily="34" charset="0"/>
                <a:ea typeface="Calibri" panose="020F0502020204030204" pitchFamily="34" charset="0"/>
                <a:cs typeface="Mangal" panose="02040503050203030202" pitchFamily="18" charset="0"/>
              </a:rPr>
              <a:t>sample </a:t>
            </a:r>
            <a:r>
              <a:rPr lang="hi-IN" sz="2400" dirty="0">
                <a:effectLst/>
                <a:latin typeface="Calibri" panose="020F0502020204030204" pitchFamily="34" charset="0"/>
                <a:ea typeface="Calibri" panose="020F0502020204030204" pitchFamily="34" charset="0"/>
                <a:cs typeface="Mangal" panose="02040503050203030202" pitchFamily="18" charset="0"/>
              </a:rPr>
              <a:t>में 9</a:t>
            </a:r>
            <a:r>
              <a:rPr lang="en-US" sz="2400" dirty="0">
                <a:effectLst/>
                <a:latin typeface="Calibri" panose="020F0502020204030204" pitchFamily="34" charset="0"/>
                <a:ea typeface="Calibri" panose="020F0502020204030204" pitchFamily="34" charset="0"/>
                <a:cs typeface="Mangal" panose="02040503050203030202" pitchFamily="18" charset="0"/>
              </a:rPr>
              <a:t>%</a:t>
            </a:r>
            <a:r>
              <a:rPr lang="hi-IN" sz="2400" dirty="0">
                <a:effectLst/>
                <a:latin typeface="Calibri" panose="020F0502020204030204" pitchFamily="34" charset="0"/>
                <a:ea typeface="Calibri" panose="020F0502020204030204" pitchFamily="34" charset="0"/>
                <a:cs typeface="Mangal" panose="02040503050203030202" pitchFamily="18" charset="0"/>
              </a:rPr>
              <a:t> उत्तरदाता वार्ड सभा या निवासी सभा में भाग लेते हैं। </a:t>
            </a:r>
          </a:p>
          <a:p>
            <a:pPr>
              <a:lnSpc>
                <a:spcPct val="115000"/>
              </a:lnSpc>
              <a:spcAft>
                <a:spcPts val="1000"/>
              </a:spcAft>
            </a:pPr>
            <a:r>
              <a:rPr lang="hi-IN" sz="2400" dirty="0">
                <a:effectLst/>
                <a:latin typeface="Calibri" panose="020F0502020204030204" pitchFamily="34" charset="0"/>
                <a:ea typeface="Calibri" panose="020F0502020204030204" pitchFamily="34" charset="0"/>
                <a:cs typeface="Mangal" panose="02040503050203030202" pitchFamily="18" charset="0"/>
              </a:rPr>
              <a:t>जो उत्तरदाता वार्ड सभा में </a:t>
            </a:r>
            <a:r>
              <a:rPr lang="hi-IN" sz="2400" dirty="0" err="1">
                <a:effectLst/>
                <a:latin typeface="Calibri" panose="020F0502020204030204" pitchFamily="34" charset="0"/>
                <a:ea typeface="Calibri" panose="020F0502020204030204" pitchFamily="34" charset="0"/>
                <a:cs typeface="Mangal" panose="02040503050203030202" pitchFamily="18" charset="0"/>
              </a:rPr>
              <a:t>हिस्‍सा</a:t>
            </a:r>
            <a:r>
              <a:rPr lang="hi-IN" sz="2400" dirty="0">
                <a:effectLst/>
                <a:latin typeface="Calibri" panose="020F0502020204030204" pitchFamily="34" charset="0"/>
                <a:ea typeface="Calibri" panose="020F0502020204030204" pitchFamily="34" charset="0"/>
                <a:cs typeface="Mangal" panose="02040503050203030202" pitchFamily="18" charset="0"/>
              </a:rPr>
              <a:t> लेते हैं उनके अनुसार उनका </a:t>
            </a:r>
            <a:r>
              <a:rPr lang="hi-IN" sz="2400" dirty="0" err="1">
                <a:effectLst/>
                <a:latin typeface="Calibri" panose="020F0502020204030204" pitchFamily="34" charset="0"/>
                <a:ea typeface="Calibri" panose="020F0502020204030204" pitchFamily="34" charset="0"/>
                <a:cs typeface="Mangal" panose="02040503050203030202" pitchFamily="18" charset="0"/>
              </a:rPr>
              <a:t>बसावट</a:t>
            </a:r>
            <a:r>
              <a:rPr lang="hi-IN" sz="2400" dirty="0">
                <a:effectLst/>
                <a:latin typeface="Calibri" panose="020F0502020204030204" pitchFamily="34" charset="0"/>
                <a:ea typeface="Calibri" panose="020F0502020204030204" pitchFamily="34" charset="0"/>
                <a:cs typeface="Mangal" panose="02040503050203030202" pitchFamily="18" charset="0"/>
              </a:rPr>
              <a:t> कोई न कोई </a:t>
            </a:r>
            <a:r>
              <a:rPr lang="hi-IN" sz="2400" dirty="0" err="1">
                <a:effectLst/>
                <a:latin typeface="Calibri" panose="020F0502020204030204" pitchFamily="34" charset="0"/>
                <a:ea typeface="Calibri" panose="020F0502020204030204" pitchFamily="34" charset="0"/>
                <a:cs typeface="Mangal" panose="02040503050203030202" pitchFamily="18" charset="0"/>
              </a:rPr>
              <a:t>स्‍वच्‍छता</a:t>
            </a:r>
            <a:r>
              <a:rPr lang="hi-IN" sz="2400" dirty="0">
                <a:effectLst/>
                <a:latin typeface="Calibri" panose="020F0502020204030204" pitchFamily="34" charset="0"/>
                <a:ea typeface="Calibri" panose="020F0502020204030204" pitchFamily="34" charset="0"/>
                <a:cs typeface="Mangal" panose="02040503050203030202" pitchFamily="18" charset="0"/>
              </a:rPr>
              <a:t> अभियान चलाता है। (लगभग 91</a:t>
            </a:r>
            <a:r>
              <a:rPr lang="en-US" sz="2400" dirty="0">
                <a:effectLst/>
                <a:latin typeface="Calibri" panose="020F0502020204030204" pitchFamily="34" charset="0"/>
                <a:ea typeface="Calibri" panose="020F0502020204030204" pitchFamily="34" charset="0"/>
                <a:cs typeface="Mangal" panose="02040503050203030202" pitchFamily="18" charset="0"/>
              </a:rPr>
              <a:t>%</a:t>
            </a:r>
            <a:r>
              <a:rPr lang="hi-IN" sz="2400" dirty="0">
                <a:effectLst/>
                <a:latin typeface="Calibri" panose="020F0502020204030204" pitchFamily="34"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2400" dirty="0">
                <a:effectLst/>
                <a:latin typeface="Calibri" panose="020F0502020204030204" pitchFamily="34" charset="0"/>
                <a:ea typeface="Calibri" panose="020F0502020204030204" pitchFamily="34" charset="0"/>
                <a:cs typeface="Mangal" panose="02040503050203030202" pitchFamily="18" charset="0"/>
              </a:rPr>
              <a:t>जबकि जो बोले हैं कि वार्ड सभा होता ही नहीं है या पता ही नहीं चलता है कि वार्ड सभा हुआ भी है - 50</a:t>
            </a:r>
            <a:r>
              <a:rPr lang="en-US" sz="2400" dirty="0">
                <a:effectLst/>
                <a:latin typeface="Calibri" panose="020F0502020204030204" pitchFamily="34" charset="0"/>
                <a:ea typeface="Calibri" panose="020F0502020204030204" pitchFamily="34" charset="0"/>
                <a:cs typeface="Mangal" panose="02040503050203030202" pitchFamily="18" charset="0"/>
              </a:rPr>
              <a:t>%</a:t>
            </a:r>
            <a:r>
              <a:rPr lang="hi-IN" sz="2400" dirty="0">
                <a:effectLst/>
                <a:latin typeface="Calibri" panose="020F0502020204030204" pitchFamily="34" charset="0"/>
                <a:ea typeface="Calibri" panose="020F0502020204030204" pitchFamily="34" charset="0"/>
                <a:cs typeface="Mangal" panose="02040503050203030202" pitchFamily="18" charset="0"/>
              </a:rPr>
              <a:t> से 70</a:t>
            </a:r>
            <a:r>
              <a:rPr lang="en-US" sz="2400" dirty="0">
                <a:effectLst/>
                <a:latin typeface="Calibri" panose="020F0502020204030204" pitchFamily="34" charset="0"/>
                <a:ea typeface="Calibri" panose="020F0502020204030204" pitchFamily="34" charset="0"/>
                <a:cs typeface="Mangal" panose="02040503050203030202" pitchFamily="18" charset="0"/>
              </a:rPr>
              <a:t>%</a:t>
            </a:r>
            <a:r>
              <a:rPr lang="hi-IN" sz="2400" dirty="0">
                <a:effectLst/>
                <a:latin typeface="Calibri" panose="020F0502020204030204" pitchFamily="34" charset="0"/>
                <a:ea typeface="Calibri" panose="020F0502020204030204" pitchFamily="34" charset="0"/>
                <a:cs typeface="Mangal" panose="02040503050203030202" pitchFamily="18" charset="0"/>
              </a:rPr>
              <a:t> ही बोलते हैं कि उनका </a:t>
            </a:r>
            <a:r>
              <a:rPr lang="hi-IN" sz="2400" dirty="0" err="1">
                <a:effectLst/>
                <a:latin typeface="Calibri" panose="020F0502020204030204" pitchFamily="34" charset="0"/>
                <a:ea typeface="Calibri" panose="020F0502020204030204" pitchFamily="34" charset="0"/>
                <a:cs typeface="Mangal" panose="02040503050203030202" pitchFamily="18" charset="0"/>
              </a:rPr>
              <a:t>बसावट</a:t>
            </a:r>
            <a:r>
              <a:rPr lang="hi-IN" sz="2400" dirty="0">
                <a:effectLst/>
                <a:latin typeface="Calibri" panose="020F0502020204030204" pitchFamily="34" charset="0"/>
                <a:ea typeface="Calibri" panose="020F0502020204030204" pitchFamily="34" charset="0"/>
                <a:cs typeface="Mangal" panose="02040503050203030202" pitchFamily="18" charset="0"/>
              </a:rPr>
              <a:t> सफाई संबंधित कार्यक्रम चलाया गया है।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hi-IN" sz="2400" dirty="0">
                <a:effectLst/>
                <a:latin typeface="Calibri" panose="020F0502020204030204" pitchFamily="34" charset="0"/>
                <a:ea typeface="Calibri" panose="020F0502020204030204" pitchFamily="34" charset="0"/>
                <a:cs typeface="Mangal" panose="02040503050203030202" pitchFamily="18" charset="0"/>
              </a:rPr>
              <a:t>60</a:t>
            </a:r>
            <a:r>
              <a:rPr lang="en-US" sz="2400" dirty="0">
                <a:effectLst/>
                <a:latin typeface="Calibri" panose="020F0502020204030204" pitchFamily="34" charset="0"/>
                <a:ea typeface="Calibri" panose="020F0502020204030204" pitchFamily="34" charset="0"/>
                <a:cs typeface="Mangal" panose="02040503050203030202" pitchFamily="18" charset="0"/>
              </a:rPr>
              <a:t>%</a:t>
            </a:r>
            <a:r>
              <a:rPr lang="hi-IN" sz="2400" dirty="0">
                <a:effectLst/>
                <a:latin typeface="Calibri" panose="020F0502020204030204" pitchFamily="34" charset="0"/>
                <a:ea typeface="Calibri" panose="020F0502020204030204" pitchFamily="34" charset="0"/>
                <a:cs typeface="Mangal" panose="02040503050203030202" pitchFamily="18" charset="0"/>
              </a:rPr>
              <a:t> उत्तरदाता </a:t>
            </a:r>
            <a:r>
              <a:rPr lang="hi-IN" sz="2400" dirty="0" err="1">
                <a:effectLst/>
                <a:latin typeface="Calibri" panose="020F0502020204030204" pitchFamily="34" charset="0"/>
                <a:ea typeface="Calibri" panose="020F0502020204030204" pitchFamily="34" charset="0"/>
                <a:cs typeface="Mangal" panose="02040503050203030202" pitchFamily="18" charset="0"/>
              </a:rPr>
              <a:t>आशांवित</a:t>
            </a:r>
            <a:r>
              <a:rPr lang="hi-IN" sz="2400" dirty="0">
                <a:effectLst/>
                <a:latin typeface="Calibri" panose="020F0502020204030204" pitchFamily="34" charset="0"/>
                <a:ea typeface="Calibri" panose="020F0502020204030204" pitchFamily="34" charset="0"/>
                <a:cs typeface="Mangal" panose="02040503050203030202" pitchFamily="18" charset="0"/>
              </a:rPr>
              <a:t> हैं कि उनके </a:t>
            </a:r>
            <a:r>
              <a:rPr lang="hi-IN" sz="2400" dirty="0" err="1">
                <a:effectLst/>
                <a:latin typeface="Calibri" panose="020F0502020204030204" pitchFamily="34" charset="0"/>
                <a:ea typeface="Calibri" panose="020F0502020204030204" pitchFamily="34" charset="0"/>
                <a:cs typeface="Mangal" panose="02040503050203030202" pitchFamily="18" charset="0"/>
              </a:rPr>
              <a:t>बसावट</a:t>
            </a:r>
            <a:r>
              <a:rPr lang="hi-IN" sz="2400" dirty="0">
                <a:effectLst/>
                <a:latin typeface="Calibri" panose="020F0502020204030204" pitchFamily="34" charset="0"/>
                <a:ea typeface="Calibri" panose="020F0502020204030204" pitchFamily="34" charset="0"/>
                <a:cs typeface="Mangal" panose="02040503050203030202" pitchFamily="18" charset="0"/>
              </a:rPr>
              <a:t> में 1 – 2 वर्ष में पूर्ण </a:t>
            </a:r>
            <a:r>
              <a:rPr lang="hi-IN" sz="2400" dirty="0" err="1">
                <a:effectLst/>
                <a:latin typeface="Calibri" panose="020F0502020204030204" pitchFamily="34" charset="0"/>
                <a:ea typeface="Calibri" panose="020F0502020204030204" pitchFamily="34" charset="0"/>
                <a:cs typeface="Mangal" panose="02040503050203030202" pitchFamily="18" charset="0"/>
              </a:rPr>
              <a:t>स्‍वच्‍छता</a:t>
            </a:r>
            <a:r>
              <a:rPr lang="hi-IN" sz="2400" dirty="0">
                <a:effectLst/>
                <a:latin typeface="Calibri" panose="020F0502020204030204" pitchFamily="34" charset="0"/>
                <a:ea typeface="Calibri" panose="020F0502020204030204" pitchFamily="34" charset="0"/>
                <a:cs typeface="Mangal" panose="02040503050203030202" pitchFamily="18" charset="0"/>
              </a:rPr>
              <a:t> आ जाएगा। उनके द्वारा पूर्ण </a:t>
            </a:r>
            <a:r>
              <a:rPr lang="hi-IN" sz="2400" dirty="0" err="1">
                <a:effectLst/>
                <a:latin typeface="Calibri" panose="020F0502020204030204" pitchFamily="34" charset="0"/>
                <a:ea typeface="Calibri" panose="020F0502020204030204" pitchFamily="34" charset="0"/>
                <a:cs typeface="Mangal" panose="02040503050203030202" pitchFamily="18" charset="0"/>
              </a:rPr>
              <a:t>स्‍वच्‍छता</a:t>
            </a:r>
            <a:r>
              <a:rPr lang="hi-IN" sz="2400" dirty="0">
                <a:effectLst/>
                <a:latin typeface="Calibri" panose="020F0502020204030204" pitchFamily="34" charset="0"/>
                <a:ea typeface="Calibri" panose="020F0502020204030204" pitchFamily="34" charset="0"/>
                <a:cs typeface="Mangal" panose="02040503050203030202" pitchFamily="18" charset="0"/>
              </a:rPr>
              <a:t> प्राप्ति का मुख्य आधार सफाई पर ध्यान देना और जागरूकता बढ़ाना है। </a:t>
            </a:r>
          </a:p>
        </p:txBody>
      </p:sp>
    </p:spTree>
    <p:extLst>
      <p:ext uri="{BB962C8B-B14F-4D97-AF65-F5344CB8AC3E}">
        <p14:creationId xmlns:p14="http://schemas.microsoft.com/office/powerpoint/2010/main" val="1223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34000000}"/>
              </a:ext>
            </a:extLst>
          </p:cNvPr>
          <p:cNvGraphicFramePr>
            <a:graphicFrameLocks/>
          </p:cNvGraphicFramePr>
          <p:nvPr/>
        </p:nvGraphicFramePr>
        <p:xfrm>
          <a:off x="247419" y="153495"/>
          <a:ext cx="6017062" cy="3275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623812898"/>
              </p:ext>
            </p:extLst>
          </p:nvPr>
        </p:nvGraphicFramePr>
        <p:xfrm>
          <a:off x="247420" y="3586656"/>
          <a:ext cx="11416260" cy="3117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D357790-7904-40F7-9442-E18D9C14F24B}"/>
              </a:ext>
            </a:extLst>
          </p:cNvPr>
          <p:cNvGraphicFramePr>
            <a:graphicFrameLocks/>
          </p:cNvGraphicFramePr>
          <p:nvPr/>
        </p:nvGraphicFramePr>
        <p:xfrm>
          <a:off x="6663977" y="374543"/>
          <a:ext cx="4585795" cy="283340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A6B86AA-B2D3-425F-85AF-D27CF620E917}"/>
              </a:ext>
            </a:extLst>
          </p:cNvPr>
          <p:cNvSpPr txBox="1"/>
          <p:nvPr/>
        </p:nvSpPr>
        <p:spPr>
          <a:xfrm>
            <a:off x="1766555" y="6458284"/>
            <a:ext cx="6014465" cy="253916"/>
          </a:xfrm>
          <a:prstGeom prst="rect">
            <a:avLst/>
          </a:prstGeom>
          <a:noFill/>
        </p:spPr>
        <p:txBody>
          <a:bodyPr wrap="square" rtlCol="0">
            <a:spAutoFit/>
          </a:bodyPr>
          <a:lstStyle/>
          <a:p>
            <a:pPr algn="ctr"/>
            <a:r>
              <a:rPr lang="hi-IN" sz="1050" dirty="0"/>
              <a:t>उत्तरदाता जो वार्ड सभा में हिस्सा लिए या हिस्सा नहीं लिया</a:t>
            </a:r>
            <a:endParaRPr lang="en-IN" sz="1050" dirty="0"/>
          </a:p>
        </p:txBody>
      </p:sp>
    </p:spTree>
    <p:extLst>
      <p:ext uri="{BB962C8B-B14F-4D97-AF65-F5344CB8AC3E}">
        <p14:creationId xmlns:p14="http://schemas.microsoft.com/office/powerpoint/2010/main" val="63258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4F6568-80BE-481F-B31C-80345D4E74C8}"/>
              </a:ext>
            </a:extLst>
          </p:cNvPr>
          <p:cNvGraphicFramePr/>
          <p:nvPr>
            <p:extLst>
              <p:ext uri="{D42A27DB-BD31-4B8C-83A1-F6EECF244321}">
                <p14:modId xmlns:p14="http://schemas.microsoft.com/office/powerpoint/2010/main" val="1309553435"/>
              </p:ext>
            </p:extLst>
          </p:nvPr>
        </p:nvGraphicFramePr>
        <p:xfrm>
          <a:off x="849085" y="536028"/>
          <a:ext cx="10493829" cy="524030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66E478E-B0EF-4234-8014-DABAD3840F5E}"/>
              </a:ext>
            </a:extLst>
          </p:cNvPr>
          <p:cNvSpPr txBox="1"/>
          <p:nvPr/>
        </p:nvSpPr>
        <p:spPr>
          <a:xfrm>
            <a:off x="1922672" y="5287406"/>
            <a:ext cx="6014465" cy="307777"/>
          </a:xfrm>
          <a:prstGeom prst="rect">
            <a:avLst/>
          </a:prstGeom>
          <a:noFill/>
        </p:spPr>
        <p:txBody>
          <a:bodyPr wrap="square" rtlCol="0">
            <a:spAutoFit/>
          </a:bodyPr>
          <a:lstStyle/>
          <a:p>
            <a:pPr algn="ctr"/>
            <a:r>
              <a:rPr lang="hi-IN" sz="1400" i="0" baseline="0" dirty="0"/>
              <a:t>उत्तरदाता कितने वर्षों में पूर्ण स्वच्छता प्राप्त कर लेने में आश्वस्त है</a:t>
            </a:r>
            <a:endParaRPr lang="en-IN" sz="1400" dirty="0"/>
          </a:p>
        </p:txBody>
      </p:sp>
    </p:spTree>
    <p:extLst>
      <p:ext uri="{BB962C8B-B14F-4D97-AF65-F5344CB8AC3E}">
        <p14:creationId xmlns:p14="http://schemas.microsoft.com/office/powerpoint/2010/main" val="1568950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DE401-EA75-43C5-80D4-E3334D613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88" y="0"/>
            <a:ext cx="10284024" cy="6858000"/>
          </a:xfrm>
          <a:prstGeom prst="rect">
            <a:avLst/>
          </a:prstGeom>
        </p:spPr>
      </p:pic>
    </p:spTree>
    <p:extLst>
      <p:ext uri="{BB962C8B-B14F-4D97-AF65-F5344CB8AC3E}">
        <p14:creationId xmlns:p14="http://schemas.microsoft.com/office/powerpoint/2010/main" val="40712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4E8D-12BB-4837-B9CE-D15EE844FE15}"/>
              </a:ext>
            </a:extLst>
          </p:cNvPr>
          <p:cNvSpPr>
            <a:spLocks noGrp="1"/>
          </p:cNvSpPr>
          <p:nvPr>
            <p:ph type="ctrTitle"/>
          </p:nvPr>
        </p:nvSpPr>
        <p:spPr/>
        <p:txBody>
          <a:bodyPr/>
          <a:lstStyle/>
          <a:p>
            <a:r>
              <a:rPr lang="hi-IN" b="1" dirty="0"/>
              <a:t>अनुशंसा</a:t>
            </a:r>
            <a:endParaRPr lang="en-IN" dirty="0"/>
          </a:p>
        </p:txBody>
      </p:sp>
      <p:sp>
        <p:nvSpPr>
          <p:cNvPr id="3" name="Subtitle 2">
            <a:extLst>
              <a:ext uri="{FF2B5EF4-FFF2-40B4-BE49-F238E27FC236}">
                <a16:creationId xmlns:a16="http://schemas.microsoft.com/office/drawing/2014/main" id="{F728C5B0-605C-4A3A-A396-0C05143C297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74697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0DAB-BE3A-4F94-BF80-1C6B66CA3D62}"/>
              </a:ext>
            </a:extLst>
          </p:cNvPr>
          <p:cNvSpPr>
            <a:spLocks noGrp="1"/>
          </p:cNvSpPr>
          <p:nvPr>
            <p:ph type="title"/>
          </p:nvPr>
        </p:nvSpPr>
        <p:spPr>
          <a:xfrm>
            <a:off x="743609" y="-2737"/>
            <a:ext cx="10515600" cy="1325563"/>
          </a:xfrm>
        </p:spPr>
        <p:txBody>
          <a:bodyPr/>
          <a:lstStyle/>
          <a:p>
            <a:pPr lvl="0">
              <a:lnSpc>
                <a:spcPct val="120000"/>
              </a:lnSpc>
            </a:pPr>
            <a:r>
              <a:rPr lang="hi-IN" b="1" dirty="0"/>
              <a:t>अनुशंसा</a:t>
            </a:r>
            <a:endParaRPr lang="en-US" b="1" dirty="0"/>
          </a:p>
        </p:txBody>
      </p:sp>
      <p:sp>
        <p:nvSpPr>
          <p:cNvPr id="3" name="Content Placeholder 2">
            <a:extLst>
              <a:ext uri="{FF2B5EF4-FFF2-40B4-BE49-F238E27FC236}">
                <a16:creationId xmlns:a16="http://schemas.microsoft.com/office/drawing/2014/main" id="{45293DCF-C2C4-4D62-99B4-B90AC25B2042}"/>
              </a:ext>
            </a:extLst>
          </p:cNvPr>
          <p:cNvSpPr>
            <a:spLocks noGrp="1"/>
          </p:cNvSpPr>
          <p:nvPr>
            <p:ph idx="1"/>
          </p:nvPr>
        </p:nvSpPr>
        <p:spPr>
          <a:xfrm>
            <a:off x="743609" y="1457762"/>
            <a:ext cx="10515600" cy="5032375"/>
          </a:xfrm>
        </p:spPr>
        <p:txBody>
          <a:bodyPr>
            <a:normAutofit fontScale="92500" lnSpcReduction="20000"/>
          </a:bodyPr>
          <a:lstStyle/>
          <a:p>
            <a:pPr marL="342900" indent="-342900">
              <a:lnSpc>
                <a:spcPct val="160000"/>
              </a:lnSpc>
              <a:spcBef>
                <a:spcPts val="0"/>
              </a:spcBef>
              <a:buFont typeface="Symbol" panose="05050102010706020507" pitchFamily="18" charset="2"/>
              <a:buChar char=""/>
            </a:pPr>
            <a:r>
              <a:rPr lang="hi-IN" sz="1600" b="1" u="sng" dirty="0">
                <a:effectLst/>
                <a:latin typeface="Calibri" panose="020F0502020204030204" pitchFamily="34" charset="0"/>
                <a:ea typeface="Calibri" panose="020F0502020204030204" pitchFamily="34" charset="0"/>
                <a:cs typeface="Mangal" panose="02040503050203030202" pitchFamily="18" charset="0"/>
              </a:rPr>
              <a:t>सेप्टिक टैंक </a:t>
            </a:r>
            <a:r>
              <a:rPr lang="hi-IN" sz="1600" dirty="0">
                <a:effectLst/>
                <a:latin typeface="Calibri" panose="020F0502020204030204" pitchFamily="34" charset="0"/>
                <a:ea typeface="Calibri" panose="020F0502020204030204" pitchFamily="34" charset="0"/>
                <a:cs typeface="Mangal" panose="02040503050203030202" pitchFamily="18" charset="0"/>
              </a:rPr>
              <a:t>के </a:t>
            </a:r>
            <a:r>
              <a:rPr lang="hi-IN" sz="1600" dirty="0" err="1">
                <a:effectLst/>
                <a:latin typeface="Calibri" panose="020F0502020204030204" pitchFamily="34" charset="0"/>
                <a:ea typeface="Calibri" panose="020F0502020204030204" pitchFamily="34" charset="0"/>
                <a:cs typeface="Mangal" panose="02040503050203030202" pitchFamily="18" charset="0"/>
              </a:rPr>
              <a:t>स्‍थान</a:t>
            </a:r>
            <a:r>
              <a:rPr lang="hi-IN" sz="1600" dirty="0">
                <a:effectLst/>
                <a:latin typeface="Calibri" panose="020F0502020204030204" pitchFamily="34" charset="0"/>
                <a:ea typeface="Calibri" panose="020F0502020204030204" pitchFamily="34" charset="0"/>
                <a:cs typeface="Mangal" panose="02040503050203030202" pitchFamily="18" charset="0"/>
              </a:rPr>
              <a:t> पर </a:t>
            </a:r>
            <a:r>
              <a:rPr lang="hi-IN" sz="1600" b="1" u="sng" dirty="0" err="1">
                <a:effectLst/>
                <a:latin typeface="Calibri" panose="020F0502020204030204" pitchFamily="34" charset="0"/>
                <a:ea typeface="Calibri" panose="020F0502020204030204" pitchFamily="34" charset="0"/>
                <a:cs typeface="Mangal" panose="02040503050203030202" pitchFamily="18" charset="0"/>
              </a:rPr>
              <a:t>टू</a:t>
            </a:r>
            <a:r>
              <a:rPr lang="en-IN" sz="1600" b="1" u="sng" dirty="0">
                <a:effectLst/>
                <a:latin typeface="Calibri" panose="020F0502020204030204" pitchFamily="34" charset="0"/>
                <a:ea typeface="Calibri" panose="020F0502020204030204" pitchFamily="34" charset="0"/>
                <a:cs typeface="Mangal" panose="02040503050203030202" pitchFamily="18" charset="0"/>
              </a:rPr>
              <a:t>-</a:t>
            </a:r>
            <a:r>
              <a:rPr lang="hi-IN" sz="1600" b="1" u="sng" dirty="0">
                <a:effectLst/>
                <a:latin typeface="Calibri" panose="020F0502020204030204" pitchFamily="34" charset="0"/>
                <a:ea typeface="Calibri" panose="020F0502020204030204" pitchFamily="34" charset="0"/>
                <a:cs typeface="Mangal" panose="02040503050203030202" pitchFamily="18" charset="0"/>
              </a:rPr>
              <a:t>पीट </a:t>
            </a:r>
            <a:r>
              <a:rPr lang="hi-IN" sz="1600" dirty="0">
                <a:effectLst/>
                <a:latin typeface="Calibri" panose="020F0502020204030204" pitchFamily="34" charset="0"/>
                <a:ea typeface="Calibri" panose="020F0502020204030204" pitchFamily="34" charset="0"/>
                <a:cs typeface="Mangal" panose="02040503050203030202" pitchFamily="18" charset="0"/>
              </a:rPr>
              <a:t>शौचालय </a:t>
            </a:r>
            <a:r>
              <a:rPr lang="hi-IN" sz="1600" dirty="0" err="1">
                <a:effectLst/>
                <a:latin typeface="Calibri" panose="020F0502020204030204" pitchFamily="34" charset="0"/>
                <a:ea typeface="Calibri" panose="020F0502020204030204" pitchFamily="34" charset="0"/>
                <a:cs typeface="Mangal" panose="02040503050203030202" pitchFamily="18" charset="0"/>
              </a:rPr>
              <a:t>ज्‍यादा</a:t>
            </a:r>
            <a:r>
              <a:rPr lang="hi-IN"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err="1">
                <a:effectLst/>
                <a:latin typeface="Calibri" panose="020F0502020204030204" pitchFamily="34" charset="0"/>
                <a:ea typeface="Calibri" panose="020F0502020204030204" pitchFamily="34" charset="0"/>
                <a:cs typeface="Mangal" panose="02040503050203030202" pitchFamily="18" charset="0"/>
              </a:rPr>
              <a:t>अच्‍छा</a:t>
            </a:r>
            <a:r>
              <a:rPr lang="hi-IN" sz="1600" dirty="0">
                <a:effectLst/>
                <a:latin typeface="Calibri" panose="020F0502020204030204" pitchFamily="34" charset="0"/>
                <a:ea typeface="Calibri" panose="020F0502020204030204" pitchFamily="34" charset="0"/>
                <a:cs typeface="Mangal" panose="02040503050203030202" pitchFamily="18" charset="0"/>
              </a:rPr>
              <a:t> है, ऐसा प्रचारित करने की आवश्‍यकता है। </a:t>
            </a:r>
            <a:r>
              <a:rPr lang="hi-IN" sz="1600" dirty="0" err="1">
                <a:effectLst/>
                <a:latin typeface="Calibri" panose="020F0502020204030204" pitchFamily="34" charset="0"/>
                <a:ea typeface="Calibri" panose="020F0502020204030204" pitchFamily="34" charset="0"/>
                <a:cs typeface="Mangal" panose="02040503050203030202" pitchFamily="18" charset="0"/>
              </a:rPr>
              <a:t>दोनो</a:t>
            </a:r>
            <a:r>
              <a:rPr lang="hi-IN" sz="1600" dirty="0">
                <a:effectLst/>
                <a:latin typeface="Calibri" panose="020F0502020204030204" pitchFamily="34" charset="0"/>
                <a:ea typeface="Calibri" panose="020F0502020204030204" pitchFamily="34" charset="0"/>
                <a:cs typeface="Mangal" panose="02040503050203030202" pitchFamily="18" charset="0"/>
              </a:rPr>
              <a:t> शौचालयों की </a:t>
            </a:r>
            <a:r>
              <a:rPr lang="hi-IN" sz="1600" dirty="0" err="1">
                <a:effectLst/>
                <a:latin typeface="Calibri" panose="020F0502020204030204" pitchFamily="34" charset="0"/>
                <a:ea typeface="Calibri" panose="020F0502020204030204" pitchFamily="34" charset="0"/>
                <a:cs typeface="Mangal" panose="02040503050203030202" pitchFamily="18" charset="0"/>
              </a:rPr>
              <a:t>तुलनात्‍मक</a:t>
            </a:r>
            <a:r>
              <a:rPr lang="hi-IN"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err="1">
                <a:effectLst/>
                <a:latin typeface="Calibri" panose="020F0502020204030204" pitchFamily="34" charset="0"/>
                <a:ea typeface="Calibri" panose="020F0502020204030204" pitchFamily="34" charset="0"/>
                <a:cs typeface="Mangal" panose="02040503050203030202" pitchFamily="18" charset="0"/>
              </a:rPr>
              <a:t>विषेशताओं</a:t>
            </a:r>
            <a:r>
              <a:rPr lang="hi-IN" sz="1600" dirty="0">
                <a:effectLst/>
                <a:latin typeface="Calibri" panose="020F0502020204030204" pitchFamily="34" charset="0"/>
                <a:ea typeface="Calibri" panose="020F0502020204030204" pitchFamily="34" charset="0"/>
                <a:cs typeface="Mangal" panose="02040503050203030202" pitchFamily="18" charset="0"/>
              </a:rPr>
              <a:t> का प्रचार प्रसार </a:t>
            </a:r>
            <a:r>
              <a:rPr lang="hi-IN" sz="16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अलग से </a:t>
            </a:r>
            <a:r>
              <a:rPr lang="hi-IN" sz="1600" dirty="0">
                <a:effectLst/>
                <a:latin typeface="Calibri" panose="020F0502020204030204" pitchFamily="34" charset="0"/>
                <a:ea typeface="Calibri" panose="020F0502020204030204" pitchFamily="34" charset="0"/>
                <a:cs typeface="Mangal" panose="02040503050203030202" pitchFamily="18" charset="0"/>
              </a:rPr>
              <a:t>करने की आवश्‍यकता है।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dirty="0">
                <a:effectLst/>
                <a:latin typeface="Calibri" panose="020F0502020204030204" pitchFamily="34" charset="0"/>
                <a:ea typeface="Calibri" panose="020F0502020204030204" pitchFamily="34" charset="0"/>
                <a:cs typeface="Mangal" panose="02040503050203030202" pitchFamily="18" charset="0"/>
              </a:rPr>
              <a:t>सेप्टिक टैंक के मूल कार्य आंशिक रूप में सड़ाना भर है और इससे निकला </a:t>
            </a:r>
            <a:r>
              <a:rPr lang="hi-IN" sz="1600" dirty="0" err="1">
                <a:effectLst/>
                <a:latin typeface="Calibri" panose="020F0502020204030204" pitchFamily="34" charset="0"/>
                <a:ea typeface="Calibri" panose="020F0502020204030204" pitchFamily="34" charset="0"/>
                <a:cs typeface="Mangal" panose="02040503050203030202" pitchFamily="18" charset="0"/>
              </a:rPr>
              <a:t>गन्दा</a:t>
            </a:r>
            <a:r>
              <a:rPr lang="hi-IN" sz="1600" dirty="0">
                <a:effectLst/>
                <a:latin typeface="Calibri" panose="020F0502020204030204" pitchFamily="34" charset="0"/>
                <a:ea typeface="Calibri" panose="020F0502020204030204" pitchFamily="34" charset="0"/>
                <a:cs typeface="Mangal" panose="02040503050203030202" pitchFamily="18" charset="0"/>
              </a:rPr>
              <a:t> पानी खुले में जाना परिवार और अन्य के लिए सुरक्षित नहीं है। इसलिए लोगों को यह जानकारी देने की आवश्‍यकता है कि </a:t>
            </a:r>
            <a:r>
              <a:rPr lang="hi-IN" sz="1600" dirty="0" err="1">
                <a:effectLst/>
                <a:latin typeface="Calibri" panose="020F0502020204030204" pitchFamily="34" charset="0"/>
                <a:ea typeface="Calibri" panose="020F0502020204030204" pitchFamily="34" charset="0"/>
                <a:cs typeface="Mangal" panose="02040503050203030202" pitchFamily="18" charset="0"/>
              </a:rPr>
              <a:t>सेप्टिक</a:t>
            </a:r>
            <a:r>
              <a:rPr lang="hi-IN" sz="1600" dirty="0">
                <a:effectLst/>
                <a:latin typeface="Calibri" panose="020F0502020204030204" pitchFamily="34" charset="0"/>
                <a:ea typeface="Calibri" panose="020F0502020204030204" pitchFamily="34" charset="0"/>
                <a:cs typeface="Mangal" panose="02040503050203030202" pitchFamily="18" charset="0"/>
              </a:rPr>
              <a:t> टैंक शौचालय या तो नहीं बने और यदि बने तो सोक पीट अवश्य हो।</a:t>
            </a:r>
          </a:p>
          <a:p>
            <a:pPr marL="0" lvl="0" indent="0">
              <a:lnSpc>
                <a:spcPct val="160000"/>
              </a:lnSpc>
              <a:spcBef>
                <a:spcPts val="0"/>
              </a:spcBef>
              <a:buNone/>
            </a:pP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b="1" u="sng" dirty="0" err="1">
                <a:effectLst/>
                <a:latin typeface="Calibri" panose="020F0502020204030204" pitchFamily="34" charset="0"/>
                <a:ea typeface="Calibri" panose="020F0502020204030204" pitchFamily="34" charset="0"/>
                <a:cs typeface="Mangal" panose="02040503050203030202" pitchFamily="18" charset="0"/>
              </a:rPr>
              <a:t>बसावट</a:t>
            </a:r>
            <a:r>
              <a:rPr lang="hi-IN" sz="1600" b="1" u="sng" dirty="0">
                <a:effectLst/>
                <a:latin typeface="Calibri" panose="020F0502020204030204" pitchFamily="34" charset="0"/>
                <a:ea typeface="Calibri" panose="020F0502020204030204" pitchFamily="34" charset="0"/>
                <a:cs typeface="Mangal" panose="02040503050203030202" pitchFamily="18" charset="0"/>
              </a:rPr>
              <a:t> की पहचान </a:t>
            </a:r>
            <a:r>
              <a:rPr lang="hi-IN" sz="1600" dirty="0">
                <a:effectLst/>
                <a:latin typeface="Calibri" panose="020F0502020204030204" pitchFamily="34" charset="0"/>
                <a:ea typeface="Calibri" panose="020F0502020204030204" pitchFamily="34" charset="0"/>
                <a:cs typeface="Mangal" panose="02040503050203030202" pitchFamily="18" charset="0"/>
              </a:rPr>
              <a:t>करना है जहाँ शौचालय बड़ी </a:t>
            </a:r>
            <a:r>
              <a:rPr lang="hi-IN" sz="1600" dirty="0" err="1">
                <a:effectLst/>
                <a:latin typeface="Calibri" panose="020F0502020204030204" pitchFamily="34" charset="0"/>
                <a:ea typeface="Calibri" panose="020F0502020204030204" pitchFamily="34" charset="0"/>
                <a:cs typeface="Mangal" panose="02040503050203030202" pitchFamily="18" charset="0"/>
              </a:rPr>
              <a:t>संख्‍या</a:t>
            </a:r>
            <a:r>
              <a:rPr lang="hi-IN" sz="1600" dirty="0">
                <a:effectLst/>
                <a:latin typeface="Calibri" panose="020F0502020204030204" pitchFamily="34" charset="0"/>
                <a:ea typeface="Calibri" panose="020F0502020204030204" pitchFamily="34" charset="0"/>
                <a:cs typeface="Mangal" panose="02040503050203030202" pitchFamily="18" charset="0"/>
              </a:rPr>
              <a:t> में चालू हालात में नहीं है।</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b="1" u="sng" dirty="0" err="1">
                <a:effectLst/>
                <a:latin typeface="Calibri" panose="020F0502020204030204" pitchFamily="34" charset="0"/>
                <a:ea typeface="Calibri" panose="020F0502020204030204" pitchFamily="34" charset="0"/>
                <a:cs typeface="Mangal" panose="02040503050203030202" pitchFamily="18" charset="0"/>
              </a:rPr>
              <a:t>टू</a:t>
            </a:r>
            <a:r>
              <a:rPr lang="hi-IN" sz="1600" b="1" u="sng" dirty="0">
                <a:effectLst/>
                <a:latin typeface="Calibri" panose="020F0502020204030204" pitchFamily="34" charset="0"/>
                <a:ea typeface="Calibri" panose="020F0502020204030204" pitchFamily="34" charset="0"/>
                <a:cs typeface="Mangal" panose="02040503050203030202" pitchFamily="18" charset="0"/>
              </a:rPr>
              <a:t> – पीट </a:t>
            </a:r>
            <a:r>
              <a:rPr lang="hi-IN" sz="1600" dirty="0">
                <a:effectLst/>
                <a:latin typeface="Calibri" panose="020F0502020204030204" pitchFamily="34" charset="0"/>
                <a:ea typeface="Calibri" panose="020F0502020204030204" pitchFamily="34" charset="0"/>
                <a:cs typeface="Mangal" panose="02040503050203030202" pitchFamily="18" charset="0"/>
              </a:rPr>
              <a:t>निर्माण के सही विधि पर जोड़ देने की आवश्‍यकता है । प्रशिक्षण, </a:t>
            </a:r>
            <a:r>
              <a:rPr lang="hi-IN" sz="1600" dirty="0" err="1">
                <a:effectLst/>
                <a:latin typeface="Calibri" panose="020F0502020204030204" pitchFamily="34" charset="0"/>
                <a:ea typeface="Calibri" panose="020F0502020204030204" pitchFamily="34" charset="0"/>
                <a:cs typeface="Mangal" panose="02040503050203030202" pitchFamily="18" charset="0"/>
              </a:rPr>
              <a:t>गुणवत्तापूर्ण</a:t>
            </a:r>
            <a:r>
              <a:rPr lang="hi-IN" sz="1600" dirty="0">
                <a:effectLst/>
                <a:latin typeface="Calibri" panose="020F0502020204030204" pitchFamily="34" charset="0"/>
                <a:ea typeface="Calibri" panose="020F0502020204030204" pitchFamily="34" charset="0"/>
                <a:cs typeface="Mangal" panose="02040503050203030202" pitchFamily="18" charset="0"/>
              </a:rPr>
              <a:t> निरीक्षण और प्रचार प्रकार (</a:t>
            </a:r>
            <a:r>
              <a:rPr lang="en-IN" sz="1600" dirty="0">
                <a:effectLst/>
                <a:latin typeface="Calibri" panose="020F0502020204030204" pitchFamily="34" charset="0"/>
                <a:ea typeface="Calibri" panose="020F0502020204030204" pitchFamily="34" charset="0"/>
                <a:cs typeface="Mangal" panose="02040503050203030202" pitchFamily="18" charset="0"/>
              </a:rPr>
              <a:t>IEC</a:t>
            </a:r>
            <a:r>
              <a:rPr lang="hi-IN" sz="1600" dirty="0">
                <a:effectLst/>
                <a:latin typeface="Calibri" panose="020F0502020204030204" pitchFamily="34" charset="0"/>
                <a:ea typeface="Calibri" panose="020F0502020204030204" pitchFamily="34" charset="0"/>
                <a:cs typeface="Mangal" panose="02040503050203030202" pitchFamily="18" charset="0"/>
              </a:rPr>
              <a:t>) का एक साथ मिला प्रयास चाहिए।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b="1" u="sng" dirty="0">
                <a:effectLst/>
                <a:latin typeface="Calibri" panose="020F0502020204030204" pitchFamily="34" charset="0"/>
                <a:ea typeface="Calibri" panose="020F0502020204030204" pitchFamily="34" charset="0"/>
                <a:cs typeface="Mangal" panose="02040503050203030202" pitchFamily="18" charset="0"/>
              </a:rPr>
              <a:t>गंदा पानी के उपचार के बाद उपयोग </a:t>
            </a:r>
            <a:r>
              <a:rPr lang="hi-IN" sz="1600" dirty="0">
                <a:effectLst/>
                <a:latin typeface="Calibri" panose="020F0502020204030204" pitchFamily="34" charset="0"/>
                <a:ea typeface="Calibri" panose="020F0502020204030204" pitchFamily="34" charset="0"/>
                <a:cs typeface="Mangal" panose="02040503050203030202" pitchFamily="18" charset="0"/>
              </a:rPr>
              <a:t>के बारे में काफी समझा है यानी कि उसका प्रबंधन के प्रयास का </a:t>
            </a:r>
            <a:r>
              <a:rPr lang="hi-IN" sz="1600" dirty="0" err="1">
                <a:effectLst/>
                <a:latin typeface="Calibri" panose="020F0502020204030204" pitchFamily="34" charset="0"/>
                <a:ea typeface="Calibri" panose="020F0502020204030204" pitchFamily="34" charset="0"/>
                <a:cs typeface="Mangal" panose="02040503050203030202" pitchFamily="18" charset="0"/>
              </a:rPr>
              <a:t>रिजल्‍ट</a:t>
            </a:r>
            <a:r>
              <a:rPr lang="hi-IN" sz="1600" dirty="0">
                <a:effectLst/>
                <a:latin typeface="Calibri" panose="020F0502020204030204" pitchFamily="34" charset="0"/>
                <a:ea typeface="Calibri" panose="020F0502020204030204" pitchFamily="34" charset="0"/>
                <a:cs typeface="Mangal" panose="02040503050203030202" pitchFamily="18" charset="0"/>
              </a:rPr>
              <a:t> आसानी से आ सकता है।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dirty="0">
                <a:effectLst/>
                <a:latin typeface="Calibri" panose="020F0502020204030204" pitchFamily="34" charset="0"/>
                <a:ea typeface="Calibri" panose="020F0502020204030204" pitchFamily="34" charset="0"/>
                <a:cs typeface="Mangal" panose="02040503050203030202" pitchFamily="18" charset="0"/>
              </a:rPr>
              <a:t>ग्रामीण क्षेत्रों में भी शहरी क्षेत्र की तरह सुखा कूड़ा का प्रभाव बढ़ा है। </a:t>
            </a:r>
            <a:r>
              <a:rPr lang="hi-IN" sz="1600" dirty="0" err="1">
                <a:effectLst/>
                <a:latin typeface="Calibri" panose="020F0502020204030204" pitchFamily="34" charset="0"/>
                <a:ea typeface="Calibri" panose="020F0502020204030204" pitchFamily="34" charset="0"/>
                <a:cs typeface="Mangal" panose="02040503050203030202" pitchFamily="18" charset="0"/>
              </a:rPr>
              <a:t>अत</a:t>
            </a:r>
            <a:r>
              <a:rPr lang="hi-IN" sz="1600" dirty="0">
                <a:effectLst/>
                <a:latin typeface="Calibri" panose="020F0502020204030204" pitchFamily="34" charset="0"/>
                <a:ea typeface="Calibri" panose="020F0502020204030204" pitchFamily="34" charset="0"/>
                <a:cs typeface="Mangal" panose="02040503050203030202" pitchFamily="18" charset="0"/>
              </a:rPr>
              <a:t>: सुखा कूड़ा </a:t>
            </a:r>
            <a:r>
              <a:rPr lang="hi-IN" sz="1600" dirty="0" err="1">
                <a:effectLst/>
                <a:latin typeface="Calibri" panose="020F0502020204030204" pitchFamily="34" charset="0"/>
                <a:ea typeface="Calibri" panose="020F0502020204030204" pitchFamily="34" charset="0"/>
                <a:cs typeface="Mangal" panose="02040503050203030202" pitchFamily="18" charset="0"/>
              </a:rPr>
              <a:t>केंन्द्रित</a:t>
            </a:r>
            <a:r>
              <a:rPr lang="hi-IN" sz="1600" dirty="0">
                <a:effectLst/>
                <a:latin typeface="Calibri" panose="020F0502020204030204" pitchFamily="34" charset="0"/>
                <a:ea typeface="Calibri" panose="020F0502020204030204" pitchFamily="34" charset="0"/>
                <a:cs typeface="Mangal" panose="02040503050203030202" pitchFamily="18" charset="0"/>
              </a:rPr>
              <a:t> प्रयास की आवश्‍यकता है। महीने में एक बार ग्रामीण घरों से सूखा कूड़ा </a:t>
            </a:r>
            <a:r>
              <a:rPr lang="hi-IN" sz="1600" dirty="0" err="1">
                <a:effectLst/>
                <a:latin typeface="Calibri" panose="020F0502020204030204" pitchFamily="34" charset="0"/>
                <a:ea typeface="Calibri" panose="020F0502020204030204" pitchFamily="34" charset="0"/>
                <a:cs typeface="Mangal" panose="02040503050203030202" pitchFamily="18" charset="0"/>
              </a:rPr>
              <a:t>उठाव</a:t>
            </a:r>
            <a:r>
              <a:rPr lang="hi-IN" sz="1600" dirty="0">
                <a:effectLst/>
                <a:latin typeface="Calibri" panose="020F0502020204030204" pitchFamily="34" charset="0"/>
                <a:ea typeface="Calibri" panose="020F0502020204030204" pitchFamily="34" charset="0"/>
                <a:cs typeface="Mangal" panose="02040503050203030202" pitchFamily="18" charset="0"/>
              </a:rPr>
              <a:t> भी काफी हो सकता है।</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60000"/>
              </a:lnSpc>
              <a:spcBef>
                <a:spcPts val="0"/>
              </a:spcBef>
              <a:buFont typeface="Symbol" panose="05050102010706020507" pitchFamily="18" charset="2"/>
              <a:buChar char=""/>
            </a:pPr>
            <a:r>
              <a:rPr lang="hi-IN" sz="1600" dirty="0">
                <a:effectLst/>
                <a:latin typeface="Calibri" panose="020F0502020204030204" pitchFamily="34" charset="0"/>
                <a:ea typeface="Calibri" panose="020F0502020204030204" pitchFamily="34" charset="0"/>
                <a:cs typeface="Mangal" panose="02040503050203030202" pitchFamily="18" charset="0"/>
              </a:rPr>
              <a:t>वार्ड सभा पर जोड़ </a:t>
            </a:r>
            <a:r>
              <a:rPr lang="hi-IN" sz="1600" dirty="0" err="1">
                <a:effectLst/>
                <a:latin typeface="Calibri" panose="020F0502020204030204" pitchFamily="34" charset="0"/>
                <a:ea typeface="Calibri" panose="020F0502020204030204" pitchFamily="34" charset="0"/>
                <a:cs typeface="Mangal" panose="02040503050203030202" pitchFamily="18" charset="0"/>
              </a:rPr>
              <a:t>स्वच्‍छता</a:t>
            </a:r>
            <a:r>
              <a:rPr lang="hi-IN" sz="1600" dirty="0">
                <a:effectLst/>
                <a:latin typeface="Calibri" panose="020F0502020204030204" pitchFamily="34" charset="0"/>
                <a:ea typeface="Calibri" panose="020F0502020204030204" pitchFamily="34" charset="0"/>
                <a:cs typeface="Mangal" panose="02040503050203030202" pitchFamily="18" charset="0"/>
              </a:rPr>
              <a:t> के </a:t>
            </a:r>
            <a:r>
              <a:rPr lang="hi-IN" sz="1600" dirty="0" err="1">
                <a:effectLst/>
                <a:latin typeface="Calibri" panose="020F0502020204030204" pitchFamily="34" charset="0"/>
                <a:ea typeface="Calibri" panose="020F0502020204030204" pitchFamily="34" charset="0"/>
                <a:cs typeface="Mangal" panose="02040503050203030202" pitchFamily="18" charset="0"/>
              </a:rPr>
              <a:t>लक्ष्‍य</a:t>
            </a:r>
            <a:r>
              <a:rPr lang="hi-IN" sz="1600" dirty="0">
                <a:effectLst/>
                <a:latin typeface="Calibri" panose="020F0502020204030204" pitchFamily="34" charset="0"/>
                <a:ea typeface="Calibri" panose="020F0502020204030204" pitchFamily="34" charset="0"/>
                <a:cs typeface="Mangal" panose="02040503050203030202" pitchFamily="18" charset="0"/>
              </a:rPr>
              <a:t> की प्राप्ति का </a:t>
            </a:r>
            <a:r>
              <a:rPr lang="hi-IN" sz="1600" dirty="0" err="1">
                <a:effectLst/>
                <a:latin typeface="Calibri" panose="020F0502020204030204" pitchFamily="34" charset="0"/>
                <a:ea typeface="Calibri" panose="020F0502020204030204" pitchFamily="34" charset="0"/>
                <a:cs typeface="Mangal" panose="02040503050203030202" pitchFamily="18" charset="0"/>
              </a:rPr>
              <a:t>कूंजी</a:t>
            </a:r>
            <a:r>
              <a:rPr lang="hi-IN" sz="1600" dirty="0">
                <a:effectLst/>
                <a:latin typeface="Calibri" panose="020F0502020204030204" pitchFamily="34" charset="0"/>
                <a:ea typeface="Calibri" panose="020F0502020204030204" pitchFamily="34" charset="0"/>
                <a:cs typeface="Mangal" panose="02040503050203030202" pitchFamily="18" charset="0"/>
              </a:rPr>
              <a:t> हो सकता है। </a:t>
            </a:r>
            <a:r>
              <a:rPr lang="hi-IN" sz="1600" dirty="0" err="1">
                <a:effectLst/>
                <a:latin typeface="Calibri" panose="020F0502020204030204" pitchFamily="34" charset="0"/>
                <a:ea typeface="Calibri" panose="020F0502020204030204" pitchFamily="34" charset="0"/>
                <a:cs typeface="Mangal" panose="02040503050203030202" pitchFamily="18" charset="0"/>
              </a:rPr>
              <a:t>अत</a:t>
            </a:r>
            <a:r>
              <a:rPr lang="hi-IN" sz="1600" dirty="0">
                <a:effectLst/>
                <a:latin typeface="Calibri" panose="020F0502020204030204" pitchFamily="34" charset="0"/>
                <a:ea typeface="Calibri" panose="020F0502020204030204" pitchFamily="34" charset="0"/>
                <a:cs typeface="Mangal" panose="02040503050203030202" pitchFamily="18" charset="0"/>
              </a:rPr>
              <a:t>: वार्ड सभा पर जोड़ </a:t>
            </a:r>
            <a:r>
              <a:rPr lang="hi-IN" sz="1600" dirty="0" err="1">
                <a:effectLst/>
                <a:latin typeface="Calibri" panose="020F0502020204030204" pitchFamily="34" charset="0"/>
                <a:ea typeface="Calibri" panose="020F0502020204030204" pitchFamily="34" charset="0"/>
                <a:cs typeface="Mangal" panose="02040503050203030202" pitchFamily="18" charset="0"/>
              </a:rPr>
              <a:t>स्‍वच्‍छता</a:t>
            </a:r>
            <a:r>
              <a:rPr lang="hi-IN" sz="1600" dirty="0">
                <a:effectLst/>
                <a:latin typeface="Calibri" panose="020F0502020204030204" pitchFamily="34" charset="0"/>
                <a:ea typeface="Calibri" panose="020F0502020204030204" pitchFamily="34" charset="0"/>
                <a:cs typeface="Mangal" panose="02040503050203030202" pitchFamily="18" charset="0"/>
              </a:rPr>
              <a:t> अभियान के </a:t>
            </a:r>
            <a:r>
              <a:rPr lang="hi-IN" sz="1600" dirty="0" err="1">
                <a:effectLst/>
                <a:latin typeface="Calibri" panose="020F0502020204030204" pitchFamily="34" charset="0"/>
                <a:ea typeface="Calibri" panose="020F0502020204030204" pitchFamily="34" charset="0"/>
                <a:cs typeface="Mangal" panose="02040503050203030202" pitchFamily="18" charset="0"/>
              </a:rPr>
              <a:t>केन्‍द्र</a:t>
            </a:r>
            <a:r>
              <a:rPr lang="hi-IN" sz="1600" dirty="0">
                <a:effectLst/>
                <a:latin typeface="Calibri" panose="020F0502020204030204" pitchFamily="34" charset="0"/>
                <a:ea typeface="Calibri" panose="020F0502020204030204" pitchFamily="34" charset="0"/>
                <a:cs typeface="Mangal" panose="02040503050203030202" pitchFamily="18" charset="0"/>
              </a:rPr>
              <a:t> </a:t>
            </a:r>
            <a:r>
              <a:rPr lang="hi-IN" sz="1600" dirty="0" err="1">
                <a:effectLst/>
                <a:latin typeface="Calibri" panose="020F0502020204030204" pitchFamily="34" charset="0"/>
                <a:ea typeface="Calibri" panose="020F0502020204030204" pitchFamily="34" charset="0"/>
                <a:cs typeface="Mangal" panose="02040503050203030202" pitchFamily="18" charset="0"/>
              </a:rPr>
              <a:t>बिन्‍दु</a:t>
            </a:r>
            <a:r>
              <a:rPr lang="hi-IN" sz="1600" dirty="0">
                <a:effectLst/>
                <a:latin typeface="Calibri" panose="020F0502020204030204" pitchFamily="34" charset="0"/>
                <a:ea typeface="Calibri" panose="020F0502020204030204" pitchFamily="34" charset="0"/>
                <a:cs typeface="Mangal" panose="02040503050203030202" pitchFamily="18" charset="0"/>
              </a:rPr>
              <a:t> होनी चाहिए।</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5603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5BB4-7031-4F09-AB88-5FC99753007E}"/>
              </a:ext>
            </a:extLst>
          </p:cNvPr>
          <p:cNvSpPr>
            <a:spLocks noGrp="1"/>
          </p:cNvSpPr>
          <p:nvPr>
            <p:ph type="title"/>
          </p:nvPr>
        </p:nvSpPr>
        <p:spPr/>
        <p:txBody>
          <a:bodyPr/>
          <a:lstStyle/>
          <a:p>
            <a:r>
              <a:rPr lang="hi-IN" b="1" dirty="0"/>
              <a:t>विषय सारणी</a:t>
            </a:r>
            <a:endParaRPr lang="en-IN" b="1" dirty="0"/>
          </a:p>
        </p:txBody>
      </p:sp>
      <p:sp>
        <p:nvSpPr>
          <p:cNvPr id="3" name="Content Placeholder 2">
            <a:extLst>
              <a:ext uri="{FF2B5EF4-FFF2-40B4-BE49-F238E27FC236}">
                <a16:creationId xmlns:a16="http://schemas.microsoft.com/office/drawing/2014/main" id="{D19CEF1D-2672-4D37-83E4-ED1AAEE9D9AE}"/>
              </a:ext>
            </a:extLst>
          </p:cNvPr>
          <p:cNvSpPr>
            <a:spLocks noGrp="1"/>
          </p:cNvSpPr>
          <p:nvPr>
            <p:ph idx="1"/>
          </p:nvPr>
        </p:nvSpPr>
        <p:spPr>
          <a:xfrm>
            <a:off x="838200" y="1825625"/>
            <a:ext cx="7055069" cy="4351338"/>
          </a:xfrm>
        </p:spPr>
        <p:txBody>
          <a:bodyPr>
            <a:normAutofit fontScale="77500" lnSpcReduction="20000"/>
          </a:bodyPr>
          <a:lstStyle/>
          <a:p>
            <a:pPr>
              <a:lnSpc>
                <a:spcPct val="120000"/>
              </a:lnSpc>
            </a:pPr>
            <a:r>
              <a:rPr lang="hi-IN" dirty="0" err="1"/>
              <a:t>सर्वे</a:t>
            </a:r>
            <a:r>
              <a:rPr lang="hi-IN" dirty="0"/>
              <a:t> के बारे में, नमूना का विवरण</a:t>
            </a:r>
            <a:endParaRPr lang="en-US" dirty="0"/>
          </a:p>
          <a:p>
            <a:pPr>
              <a:lnSpc>
                <a:spcPct val="120000"/>
              </a:lnSpc>
            </a:pPr>
            <a:r>
              <a:rPr lang="hi-IN" dirty="0"/>
              <a:t>विश्लेषण : </a:t>
            </a:r>
          </a:p>
          <a:p>
            <a:pPr lvl="1">
              <a:lnSpc>
                <a:spcPct val="120000"/>
              </a:lnSpc>
            </a:pPr>
            <a:r>
              <a:rPr lang="hi-IN" dirty="0"/>
              <a:t>बदलाव 2010, 2015, 2020</a:t>
            </a:r>
            <a:endParaRPr lang="en-IN" dirty="0"/>
          </a:p>
          <a:p>
            <a:pPr lvl="1">
              <a:lnSpc>
                <a:spcPct val="120000"/>
              </a:lnSpc>
            </a:pPr>
            <a:r>
              <a:rPr lang="hi-IN" dirty="0"/>
              <a:t>शौचालय और खुले में शौच के प्रति </a:t>
            </a:r>
            <a:r>
              <a:rPr kumimoji="0" lang="hi-IN" altLang="en-US" sz="2400" b="0" i="0" u="none" strike="noStrike" cap="none" normalizeH="0" baseline="0" dirty="0">
                <a:ln>
                  <a:noFill/>
                </a:ln>
                <a:solidFill>
                  <a:srgbClr val="202124"/>
                </a:solidFill>
                <a:effectLst/>
                <a:latin typeface="Google Sans"/>
                <a:cs typeface="Mangal" panose="02040503050203030202" pitchFamily="18" charset="0"/>
              </a:rPr>
              <a:t>अनुभूति</a:t>
            </a:r>
            <a:r>
              <a:rPr lang="hi-IN" dirty="0"/>
              <a:t> </a:t>
            </a:r>
          </a:p>
          <a:p>
            <a:pPr lvl="1">
              <a:lnSpc>
                <a:spcPct val="120000"/>
              </a:lnSpc>
            </a:pPr>
            <a:r>
              <a:rPr lang="hi-IN" dirty="0"/>
              <a:t>शौचालय क्यों चालू हालत में नहीं है</a:t>
            </a:r>
          </a:p>
          <a:p>
            <a:pPr lvl="1">
              <a:lnSpc>
                <a:spcPct val="120000"/>
              </a:lnSpc>
            </a:pPr>
            <a:r>
              <a:rPr lang="hi-IN" dirty="0"/>
              <a:t>सेप्टिक टैंक शौचालय और </a:t>
            </a:r>
            <a:r>
              <a:rPr lang="hi-IN" dirty="0" err="1"/>
              <a:t>टू</a:t>
            </a:r>
            <a:r>
              <a:rPr lang="hi-IN" dirty="0"/>
              <a:t>-पीट शौचालय </a:t>
            </a:r>
          </a:p>
          <a:p>
            <a:pPr lvl="1">
              <a:lnSpc>
                <a:spcPct val="120000"/>
              </a:lnSpc>
            </a:pPr>
            <a:r>
              <a:rPr lang="hi-IN" dirty="0"/>
              <a:t>गंदा पानी के निष्पादन के बारे में जागरूकता </a:t>
            </a:r>
            <a:endParaRPr lang="en-IN" dirty="0"/>
          </a:p>
          <a:p>
            <a:pPr lvl="1">
              <a:lnSpc>
                <a:spcPct val="120000"/>
              </a:lnSpc>
            </a:pPr>
            <a:r>
              <a:rPr lang="hi-IN" dirty="0"/>
              <a:t>सुखा </a:t>
            </a:r>
            <a:r>
              <a:rPr lang="hi-IN" dirty="0" err="1"/>
              <a:t>कुडा</a:t>
            </a:r>
            <a:r>
              <a:rPr lang="hi-IN" dirty="0"/>
              <a:t> का निपटारा</a:t>
            </a:r>
          </a:p>
          <a:p>
            <a:pPr lvl="1">
              <a:lnSpc>
                <a:spcPct val="120000"/>
              </a:lnSpc>
            </a:pPr>
            <a:r>
              <a:rPr lang="hi-IN" dirty="0"/>
              <a:t>निवासी सभा और </a:t>
            </a:r>
            <a:r>
              <a:rPr lang="hi-IN" dirty="0" err="1"/>
              <a:t>स्‍वच्‍छता</a:t>
            </a:r>
            <a:r>
              <a:rPr lang="hi-IN" dirty="0"/>
              <a:t> पहल </a:t>
            </a:r>
            <a:endParaRPr lang="en-IN" dirty="0"/>
          </a:p>
          <a:p>
            <a:pPr lvl="0">
              <a:lnSpc>
                <a:spcPct val="120000"/>
              </a:lnSpc>
            </a:pPr>
            <a:r>
              <a:rPr lang="hi-IN" dirty="0"/>
              <a:t>अनुशंसा</a:t>
            </a:r>
          </a:p>
          <a:p>
            <a:pPr lvl="0">
              <a:lnSpc>
                <a:spcPct val="120000"/>
              </a:lnSpc>
            </a:pPr>
            <a:r>
              <a:rPr lang="hi-IN" dirty="0" err="1"/>
              <a:t>अनुलग्नक</a:t>
            </a:r>
            <a:r>
              <a:rPr lang="hi-IN" dirty="0"/>
              <a:t> – सुनई के बारे में</a:t>
            </a:r>
            <a:endParaRPr lang="en-US" dirty="0"/>
          </a:p>
        </p:txBody>
      </p:sp>
    </p:spTree>
    <p:extLst>
      <p:ext uri="{BB962C8B-B14F-4D97-AF65-F5344CB8AC3E}">
        <p14:creationId xmlns:p14="http://schemas.microsoft.com/office/powerpoint/2010/main" val="282111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C724-B485-44BE-B0FD-526A32EFF4D0}"/>
              </a:ext>
            </a:extLst>
          </p:cNvPr>
          <p:cNvSpPr>
            <a:spLocks noGrp="1"/>
          </p:cNvSpPr>
          <p:nvPr>
            <p:ph type="ctrTitle"/>
          </p:nvPr>
        </p:nvSpPr>
        <p:spPr/>
        <p:txBody>
          <a:bodyPr/>
          <a:lstStyle/>
          <a:p>
            <a:r>
              <a:rPr lang="hi-IN" sz="4400" dirty="0"/>
              <a:t>चर्चा</a:t>
            </a:r>
            <a:br>
              <a:rPr lang="hi-IN" b="1" dirty="0"/>
            </a:br>
            <a:r>
              <a:rPr lang="hi-IN" b="1" dirty="0"/>
              <a:t>विचार आमंत्रित हैं</a:t>
            </a:r>
            <a:endParaRPr lang="en-IN" b="1" dirty="0"/>
          </a:p>
        </p:txBody>
      </p:sp>
      <p:sp>
        <p:nvSpPr>
          <p:cNvPr id="3" name="Subtitle 2">
            <a:extLst>
              <a:ext uri="{FF2B5EF4-FFF2-40B4-BE49-F238E27FC236}">
                <a16:creationId xmlns:a16="http://schemas.microsoft.com/office/drawing/2014/main" id="{6D8F22A5-A990-4D13-8516-FA64122DB5B4}"/>
              </a:ext>
            </a:extLst>
          </p:cNvPr>
          <p:cNvSpPr>
            <a:spLocks noGrp="1"/>
          </p:cNvSpPr>
          <p:nvPr>
            <p:ph type="subTitle" idx="1"/>
          </p:nvPr>
        </p:nvSpPr>
        <p:spPr/>
        <p:txBody>
          <a:bodyPr/>
          <a:lstStyle/>
          <a:p>
            <a:endParaRPr lang="hi-IN" dirty="0"/>
          </a:p>
          <a:p>
            <a:r>
              <a:rPr lang="hi-IN" dirty="0" err="1"/>
              <a:t>धन्यबाद</a:t>
            </a:r>
            <a:endParaRPr lang="en-IN" dirty="0"/>
          </a:p>
        </p:txBody>
      </p:sp>
    </p:spTree>
    <p:extLst>
      <p:ext uri="{BB962C8B-B14F-4D97-AF65-F5344CB8AC3E}">
        <p14:creationId xmlns:p14="http://schemas.microsoft.com/office/powerpoint/2010/main" val="121747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C724-B485-44BE-B0FD-526A32EFF4D0}"/>
              </a:ext>
            </a:extLst>
          </p:cNvPr>
          <p:cNvSpPr>
            <a:spLocks noGrp="1"/>
          </p:cNvSpPr>
          <p:nvPr>
            <p:ph type="ctrTitle"/>
          </p:nvPr>
        </p:nvSpPr>
        <p:spPr/>
        <p:txBody>
          <a:bodyPr/>
          <a:lstStyle/>
          <a:p>
            <a:r>
              <a:rPr lang="en-IN" dirty="0"/>
              <a:t>About Sunai</a:t>
            </a:r>
          </a:p>
        </p:txBody>
      </p:sp>
      <p:sp>
        <p:nvSpPr>
          <p:cNvPr id="3" name="Subtitle 2">
            <a:extLst>
              <a:ext uri="{FF2B5EF4-FFF2-40B4-BE49-F238E27FC236}">
                <a16:creationId xmlns:a16="http://schemas.microsoft.com/office/drawing/2014/main" id="{6D8F22A5-A990-4D13-8516-FA64122DB5B4}"/>
              </a:ext>
            </a:extLst>
          </p:cNvPr>
          <p:cNvSpPr>
            <a:spLocks noGrp="1"/>
          </p:cNvSpPr>
          <p:nvPr>
            <p:ph type="subTitle" idx="1"/>
          </p:nvPr>
        </p:nvSpPr>
        <p:spPr/>
        <p:txBody>
          <a:bodyPr/>
          <a:lstStyle/>
          <a:p>
            <a:r>
              <a:rPr lang="en-IN" dirty="0"/>
              <a:t>Annexure</a:t>
            </a:r>
          </a:p>
        </p:txBody>
      </p:sp>
    </p:spTree>
    <p:extLst>
      <p:ext uri="{BB962C8B-B14F-4D97-AF65-F5344CB8AC3E}">
        <p14:creationId xmlns:p14="http://schemas.microsoft.com/office/powerpoint/2010/main" val="101240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CFE16-2259-43FB-B1B7-89A709692278}"/>
              </a:ext>
            </a:extLst>
          </p:cNvPr>
          <p:cNvPicPr>
            <a:picLocks noChangeAspect="1"/>
          </p:cNvPicPr>
          <p:nvPr/>
        </p:nvPicPr>
        <p:blipFill rotWithShape="1">
          <a:blip r:embed="rId2"/>
          <a:srcRect l="27188" t="19260" r="46458" b="47315"/>
          <a:stretch/>
        </p:blipFill>
        <p:spPr>
          <a:xfrm>
            <a:off x="0" y="88900"/>
            <a:ext cx="6337300" cy="4521200"/>
          </a:xfrm>
          <a:prstGeom prst="rect">
            <a:avLst/>
          </a:prstGeom>
        </p:spPr>
      </p:pic>
      <p:pic>
        <p:nvPicPr>
          <p:cNvPr id="4" name="Picture 3">
            <a:extLst>
              <a:ext uri="{FF2B5EF4-FFF2-40B4-BE49-F238E27FC236}">
                <a16:creationId xmlns:a16="http://schemas.microsoft.com/office/drawing/2014/main" id="{497CFFBF-3204-40B4-8A7E-4E20E00F36A9}"/>
              </a:ext>
            </a:extLst>
          </p:cNvPr>
          <p:cNvPicPr>
            <a:picLocks noChangeAspect="1"/>
          </p:cNvPicPr>
          <p:nvPr/>
        </p:nvPicPr>
        <p:blipFill rotWithShape="1">
          <a:blip r:embed="rId2"/>
          <a:srcRect l="27609" t="51276" r="47252" b="9194"/>
          <a:stretch/>
        </p:blipFill>
        <p:spPr>
          <a:xfrm>
            <a:off x="6096000" y="927100"/>
            <a:ext cx="6045200" cy="5346700"/>
          </a:xfrm>
          <a:prstGeom prst="rect">
            <a:avLst/>
          </a:prstGeom>
        </p:spPr>
      </p:pic>
      <p:sp>
        <p:nvSpPr>
          <p:cNvPr id="5" name="TextBox 4">
            <a:extLst>
              <a:ext uri="{FF2B5EF4-FFF2-40B4-BE49-F238E27FC236}">
                <a16:creationId xmlns:a16="http://schemas.microsoft.com/office/drawing/2014/main" id="{8C9AF6E9-B18F-4137-875C-AC1335E5C8BC}"/>
              </a:ext>
            </a:extLst>
          </p:cNvPr>
          <p:cNvSpPr txBox="1"/>
          <p:nvPr/>
        </p:nvSpPr>
        <p:spPr>
          <a:xfrm>
            <a:off x="215900" y="4610100"/>
            <a:ext cx="5905500" cy="2308324"/>
          </a:xfrm>
          <a:prstGeom prst="rect">
            <a:avLst/>
          </a:prstGeom>
          <a:noFill/>
        </p:spPr>
        <p:txBody>
          <a:bodyPr wrap="square" rtlCol="0">
            <a:spAutoFit/>
          </a:bodyPr>
          <a:lstStyle/>
          <a:p>
            <a:r>
              <a:rPr lang="en-GB" sz="1600" u="sng"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Greening the Urban Economy </a:t>
            </a:r>
            <a:r>
              <a:rPr lang="en-US" sz="1600" b="1" spc="-15" dirty="0">
                <a:effectLst/>
                <a:latin typeface="Times" panose="02020603050405020304" pitchFamily="18" charset="0"/>
                <a:ea typeface="Times New Roman" panose="02020603050405020304" pitchFamily="18" charset="0"/>
                <a:cs typeface="Times" panose="02020603050405020304" pitchFamily="18" charset="0"/>
              </a:rPr>
              <a:t>Solid Waste Management Provision for Community Service and Research Purposes…</a:t>
            </a:r>
            <a:r>
              <a:rPr lang="en-US" sz="1600" spc="-15" dirty="0">
                <a:effectLst/>
                <a:latin typeface="Times" panose="02020603050405020304" pitchFamily="18" charset="0"/>
                <a:ea typeface="Times New Roman" panose="02020603050405020304" pitchFamily="18" charset="0"/>
                <a:cs typeface="Times" panose="02020603050405020304" pitchFamily="18" charset="0"/>
              </a:rPr>
              <a:t>Large research study on clean green initiatives in India by Centre for Economic Performance at the London School of  Economics (LSE) - </a:t>
            </a:r>
            <a:r>
              <a:rPr lang="en-GB" sz="1600" dirty="0">
                <a:solidFill>
                  <a:srgbClr val="000000"/>
                </a:solidFill>
                <a:effectLst/>
                <a:latin typeface="Times" panose="02020603050405020304" pitchFamily="18" charset="0"/>
                <a:ea typeface="Calibri" panose="020F0502020204030204" pitchFamily="34" charset="0"/>
                <a:cs typeface="Times" panose="02020603050405020304" pitchFamily="18" charset="0"/>
              </a:rPr>
              <a:t>Principal Investigator </a:t>
            </a:r>
            <a:r>
              <a:rPr lang="en-GB" sz="1600" dirty="0" err="1">
                <a:effectLst/>
                <a:latin typeface="Times" panose="02020603050405020304" pitchFamily="18" charset="0"/>
                <a:ea typeface="Times New Roman" panose="02020603050405020304" pitchFamily="18" charset="0"/>
                <a:cs typeface="Times" panose="02020603050405020304" pitchFamily="18" charset="0"/>
              </a:rPr>
              <a:t>Dr.</a:t>
            </a:r>
            <a:r>
              <a:rPr lang="en-GB" sz="1600" dirty="0">
                <a:effectLst/>
                <a:latin typeface="Times" panose="02020603050405020304" pitchFamily="18" charset="0"/>
                <a:ea typeface="Times New Roman" panose="02020603050405020304" pitchFamily="18" charset="0"/>
                <a:cs typeface="Times" panose="02020603050405020304" pitchFamily="18" charset="0"/>
              </a:rPr>
              <a:t> Swati Dhingra.</a:t>
            </a:r>
          </a:p>
          <a:p>
            <a:endParaRPr lang="en-GB" sz="1600" dirty="0">
              <a:latin typeface="Times" panose="02020603050405020304" pitchFamily="18" charset="0"/>
              <a:cs typeface="Times" panose="02020603050405020304" pitchFamily="18" charset="0"/>
            </a:endParaRPr>
          </a:p>
          <a:p>
            <a:r>
              <a:rPr lang="en-GB" sz="1600" dirty="0">
                <a:latin typeface="Times" panose="02020603050405020304" pitchFamily="18" charset="0"/>
                <a:cs typeface="Times" panose="02020603050405020304" pitchFamily="18" charset="0"/>
              </a:rPr>
              <a:t>Sunai Consultancy is implementation partner in u</a:t>
            </a:r>
            <a:r>
              <a:rPr lang="en-US" sz="1600" dirty="0" err="1">
                <a:effectLst/>
                <a:latin typeface="Times" panose="02020603050405020304" pitchFamily="18" charset="0"/>
                <a:ea typeface="Times New Roman" panose="02020603050405020304" pitchFamily="18" charset="0"/>
                <a:cs typeface="Times" panose="02020603050405020304" pitchFamily="18" charset="0"/>
              </a:rPr>
              <a:t>rban</a:t>
            </a:r>
            <a:r>
              <a:rPr lang="en-US" sz="1600" dirty="0">
                <a:effectLst/>
                <a:latin typeface="Times" panose="02020603050405020304" pitchFamily="18" charset="0"/>
                <a:ea typeface="Times New Roman" panose="02020603050405020304" pitchFamily="18" charset="0"/>
                <a:cs typeface="Times" panose="02020603050405020304" pitchFamily="18" charset="0"/>
              </a:rPr>
              <a:t> wards comprising of about 10,000 households (or 45,000 individuals) for a full year.</a:t>
            </a:r>
            <a:endParaRPr lang="en-IN"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8153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1821-1EA0-4553-8E45-FC62DED66F30}"/>
              </a:ext>
            </a:extLst>
          </p:cNvPr>
          <p:cNvSpPr>
            <a:spLocks noGrp="1"/>
          </p:cNvSpPr>
          <p:nvPr>
            <p:ph type="title"/>
          </p:nvPr>
        </p:nvSpPr>
        <p:spPr>
          <a:solidFill>
            <a:srgbClr val="FFCC00"/>
          </a:solidFill>
        </p:spPr>
        <p:txBody>
          <a:bodyPr/>
          <a:lstStyle/>
          <a:p>
            <a:r>
              <a:rPr lang="en-IN" b="1" dirty="0">
                <a:solidFill>
                  <a:srgbClr val="C00000"/>
                </a:solidFill>
              </a:rPr>
              <a:t>Sunai Initiatives</a:t>
            </a:r>
          </a:p>
        </p:txBody>
      </p:sp>
      <p:sp>
        <p:nvSpPr>
          <p:cNvPr id="3" name="Content Placeholder 2">
            <a:extLst>
              <a:ext uri="{FF2B5EF4-FFF2-40B4-BE49-F238E27FC236}">
                <a16:creationId xmlns:a16="http://schemas.microsoft.com/office/drawing/2014/main" id="{DE5764B4-0CBF-45F3-A58C-30F020FEE516}"/>
              </a:ext>
            </a:extLst>
          </p:cNvPr>
          <p:cNvSpPr>
            <a:spLocks noGrp="1"/>
          </p:cNvSpPr>
          <p:nvPr>
            <p:ph idx="1"/>
          </p:nvPr>
        </p:nvSpPr>
        <p:spPr>
          <a:xfrm>
            <a:off x="838200" y="1825624"/>
            <a:ext cx="10515600" cy="4764361"/>
          </a:xfrm>
        </p:spPr>
        <p:txBody>
          <a:bodyPr>
            <a:normAutofit fontScale="85000" lnSpcReduction="10000"/>
          </a:bodyPr>
          <a:lstStyle/>
          <a:p>
            <a:pPr>
              <a:lnSpc>
                <a:spcPct val="150000"/>
              </a:lnSpc>
            </a:pPr>
            <a:r>
              <a:rPr lang="en-IN" sz="3200" dirty="0">
                <a:solidFill>
                  <a:srgbClr val="FF0000"/>
                </a:solidFill>
              </a:rPr>
              <a:t>Zero Waste information </a:t>
            </a:r>
            <a:r>
              <a:rPr lang="en-IN" sz="3200" b="1" u="sng" dirty="0">
                <a:solidFill>
                  <a:srgbClr val="FF0000"/>
                </a:solidFill>
              </a:rPr>
              <a:t>website in Hindi</a:t>
            </a:r>
          </a:p>
          <a:p>
            <a:pPr>
              <a:lnSpc>
                <a:spcPct val="150000"/>
              </a:lnSpc>
            </a:pPr>
            <a:r>
              <a:rPr lang="en-IN" sz="3200" dirty="0">
                <a:solidFill>
                  <a:srgbClr val="00B050"/>
                </a:solidFill>
              </a:rPr>
              <a:t>Application for resident : </a:t>
            </a:r>
            <a:r>
              <a:rPr lang="en-IN" sz="3200" b="1" u="sng" dirty="0">
                <a:solidFill>
                  <a:srgbClr val="00B050"/>
                </a:solidFill>
              </a:rPr>
              <a:t>niwasi.in</a:t>
            </a:r>
          </a:p>
          <a:p>
            <a:pPr>
              <a:lnSpc>
                <a:spcPct val="150000"/>
              </a:lnSpc>
            </a:pPr>
            <a:r>
              <a:rPr lang="en-IN" sz="3200" b="1" u="sng" dirty="0">
                <a:solidFill>
                  <a:srgbClr val="00B0F0"/>
                </a:solidFill>
              </a:rPr>
              <a:t>Status Report</a:t>
            </a:r>
            <a:r>
              <a:rPr lang="en-IN" sz="3200" dirty="0">
                <a:solidFill>
                  <a:srgbClr val="00B0F0"/>
                </a:solidFill>
              </a:rPr>
              <a:t> on Resident’s awareness on Sanitation practices</a:t>
            </a:r>
          </a:p>
          <a:p>
            <a:pPr>
              <a:lnSpc>
                <a:spcPct val="150000"/>
              </a:lnSpc>
            </a:pPr>
            <a:r>
              <a:rPr lang="en-IN" sz="3200" b="1" u="sng" dirty="0">
                <a:solidFill>
                  <a:srgbClr val="0070C0"/>
                </a:solidFill>
              </a:rPr>
              <a:t>Process documents</a:t>
            </a:r>
            <a:r>
              <a:rPr lang="en-IN" sz="3200" dirty="0">
                <a:solidFill>
                  <a:srgbClr val="0070C0"/>
                </a:solidFill>
              </a:rPr>
              <a:t> and IEC tools</a:t>
            </a:r>
          </a:p>
          <a:p>
            <a:pPr>
              <a:lnSpc>
                <a:spcPct val="150000"/>
              </a:lnSpc>
            </a:pPr>
            <a:r>
              <a:rPr lang="en-IN" sz="3200" dirty="0">
                <a:solidFill>
                  <a:srgbClr val="7030A0"/>
                </a:solidFill>
              </a:rPr>
              <a:t>Agenda driven </a:t>
            </a:r>
            <a:r>
              <a:rPr lang="en-IN" sz="3200" b="1" u="sng" dirty="0">
                <a:solidFill>
                  <a:srgbClr val="7030A0"/>
                </a:solidFill>
              </a:rPr>
              <a:t>Niwasi Sabha</a:t>
            </a:r>
            <a:r>
              <a:rPr lang="en-IN" sz="3200" b="1" dirty="0">
                <a:solidFill>
                  <a:srgbClr val="7030A0"/>
                </a:solidFill>
              </a:rPr>
              <a:t> </a:t>
            </a:r>
            <a:r>
              <a:rPr lang="en-IN" sz="3200" dirty="0">
                <a:solidFill>
                  <a:srgbClr val="7030A0"/>
                </a:solidFill>
              </a:rPr>
              <a:t>process</a:t>
            </a:r>
          </a:p>
          <a:p>
            <a:pPr>
              <a:lnSpc>
                <a:spcPct val="150000"/>
              </a:lnSpc>
            </a:pPr>
            <a:r>
              <a:rPr lang="hi-IN" sz="3200" b="1" u="sng" dirty="0">
                <a:solidFill>
                  <a:srgbClr val="C00000"/>
                </a:solidFill>
              </a:rPr>
              <a:t>मापन </a:t>
            </a:r>
            <a:r>
              <a:rPr lang="en-US" sz="3200" b="1" u="sng" dirty="0">
                <a:solidFill>
                  <a:srgbClr val="C00000"/>
                </a:solidFill>
              </a:rPr>
              <a:t>MAPAN</a:t>
            </a:r>
            <a:r>
              <a:rPr lang="en-US" sz="3200" dirty="0">
                <a:solidFill>
                  <a:srgbClr val="C00000"/>
                </a:solidFill>
              </a:rPr>
              <a:t> (M - Measurable; A - Authentic; P - Plain; A - Appropriate; N - Neutral). Survey and Evaluation services.</a:t>
            </a:r>
            <a:endParaRPr lang="en-IN" sz="3200" dirty="0">
              <a:solidFill>
                <a:srgbClr val="C00000"/>
              </a:solidFill>
            </a:endParaRPr>
          </a:p>
        </p:txBody>
      </p:sp>
    </p:spTree>
    <p:extLst>
      <p:ext uri="{BB962C8B-B14F-4D97-AF65-F5344CB8AC3E}">
        <p14:creationId xmlns:p14="http://schemas.microsoft.com/office/powerpoint/2010/main" val="3803045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45DE-A1DF-423A-8230-0D7CB82EEB7A}"/>
              </a:ext>
            </a:extLst>
          </p:cNvPr>
          <p:cNvSpPr>
            <a:spLocks noGrp="1"/>
          </p:cNvSpPr>
          <p:nvPr>
            <p:ph type="title"/>
          </p:nvPr>
        </p:nvSpPr>
        <p:spPr>
          <a:xfrm>
            <a:off x="838200" y="205634"/>
            <a:ext cx="10515600" cy="793824"/>
          </a:xfrm>
        </p:spPr>
        <p:txBody>
          <a:bodyPr/>
          <a:lstStyle/>
          <a:p>
            <a:r>
              <a:rPr lang="en-IN" b="1" dirty="0">
                <a:solidFill>
                  <a:srgbClr val="0070C0"/>
                </a:solidFill>
              </a:rPr>
              <a:t>Estimate of resource for 1 block intervention</a:t>
            </a:r>
            <a:endParaRPr lang="en-IN" dirty="0"/>
          </a:p>
        </p:txBody>
      </p:sp>
      <p:sp>
        <p:nvSpPr>
          <p:cNvPr id="3" name="Content Placeholder 2">
            <a:extLst>
              <a:ext uri="{FF2B5EF4-FFF2-40B4-BE49-F238E27FC236}">
                <a16:creationId xmlns:a16="http://schemas.microsoft.com/office/drawing/2014/main" id="{755212BF-C3F6-46B8-BAAA-866DD6A7E709}"/>
              </a:ext>
            </a:extLst>
          </p:cNvPr>
          <p:cNvSpPr>
            <a:spLocks noGrp="1"/>
          </p:cNvSpPr>
          <p:nvPr>
            <p:ph idx="1"/>
          </p:nvPr>
        </p:nvSpPr>
        <p:spPr>
          <a:xfrm>
            <a:off x="838200" y="1073888"/>
            <a:ext cx="10515600" cy="5688420"/>
          </a:xfrm>
        </p:spPr>
        <p:txBody>
          <a:bodyPr>
            <a:normAutofit lnSpcReduction="10000"/>
          </a:bodyPr>
          <a:lstStyle/>
          <a:p>
            <a:r>
              <a:rPr lang="en-IN" sz="2400" b="1" dirty="0"/>
              <a:t>Niwasi Sabha facilitation team</a:t>
            </a:r>
            <a:r>
              <a:rPr lang="en-IN" sz="2400" dirty="0"/>
              <a:t> : 1 person for the block for entire project period </a:t>
            </a:r>
            <a:r>
              <a:rPr lang="en-IN" sz="2400" i="1" u="sng" dirty="0"/>
              <a:t>(Note – no budgetary support needed for this.)</a:t>
            </a:r>
          </a:p>
          <a:p>
            <a:r>
              <a:rPr lang="en-IN" sz="2400" b="1" dirty="0"/>
              <a:t>Capacity building and awareness generation team</a:t>
            </a:r>
            <a:r>
              <a:rPr lang="en-IN" sz="2400" dirty="0"/>
              <a:t> : 2 persons team for every 4 Gram Panchayats for first 2 months; 2 persons afterwards for whole block. </a:t>
            </a:r>
          </a:p>
          <a:p>
            <a:r>
              <a:rPr lang="en-IN" sz="2400" b="1" dirty="0"/>
              <a:t>Solid waste team for collection of dry waste and running material recovery facility :</a:t>
            </a:r>
            <a:r>
              <a:rPr lang="en-IN" sz="2400" dirty="0"/>
              <a:t> 1 person with 1 vehicle for every 4 Gram Panchayats. Fortnightly collection of segregated dry waste. </a:t>
            </a:r>
            <a:r>
              <a:rPr lang="en-IN" sz="2400" i="1" u="sng" dirty="0"/>
              <a:t>(Note – no budgetary support needed for this)</a:t>
            </a:r>
          </a:p>
          <a:p>
            <a:r>
              <a:rPr lang="en-IN" sz="2400" b="1" dirty="0"/>
              <a:t>Status report and gap analysis for sanitation: </a:t>
            </a:r>
          </a:p>
          <a:p>
            <a:pPr marL="457200" lvl="1" indent="0">
              <a:buNone/>
            </a:pPr>
            <a:r>
              <a:rPr lang="en-IN" dirty="0"/>
              <a:t>a) Consultant team of 2 persons for analysis, report preparation and consultation.</a:t>
            </a:r>
          </a:p>
          <a:p>
            <a:pPr marL="457200" lvl="1" indent="0">
              <a:buNone/>
            </a:pPr>
            <a:r>
              <a:rPr lang="en-IN" dirty="0"/>
              <a:t>b) Data collection team of 6 persons for 2 Gram Panchayats. Sunai data collection team will collect data for 2 gram panchayats but it will guide other resources (from GP or </a:t>
            </a:r>
            <a:r>
              <a:rPr lang="en-IN" dirty="0" err="1"/>
              <a:t>Jeevika</a:t>
            </a:r>
            <a:r>
              <a:rPr lang="en-IN" dirty="0"/>
              <a:t>) to collect data from other gram panchayats of the block using similar tools and processes. </a:t>
            </a:r>
          </a:p>
          <a:p>
            <a:pPr marL="457200" lvl="1" indent="0">
              <a:buNone/>
            </a:pPr>
            <a:r>
              <a:rPr lang="en-IN" dirty="0"/>
              <a:t>c) Scope of the status report will be these aspects of sanitation : solid waste, liquid waste (grey water and black water), toilets, faecal sludge.</a:t>
            </a:r>
          </a:p>
        </p:txBody>
      </p:sp>
    </p:spTree>
    <p:extLst>
      <p:ext uri="{BB962C8B-B14F-4D97-AF65-F5344CB8AC3E}">
        <p14:creationId xmlns:p14="http://schemas.microsoft.com/office/powerpoint/2010/main" val="2923613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5CE6-C341-4E1D-B504-B7865113ED9F}"/>
              </a:ext>
            </a:extLst>
          </p:cNvPr>
          <p:cNvSpPr>
            <a:spLocks noGrp="1"/>
          </p:cNvSpPr>
          <p:nvPr>
            <p:ph type="ctrTitle"/>
          </p:nvPr>
        </p:nvSpPr>
        <p:spPr/>
        <p:txBody>
          <a:bodyPr>
            <a:normAutofit/>
          </a:bodyPr>
          <a:lstStyle/>
          <a:p>
            <a:r>
              <a:rPr lang="hi-IN" sz="4800" dirty="0"/>
              <a:t>समाप्त</a:t>
            </a:r>
            <a:endParaRPr lang="en-IN" sz="4800" dirty="0"/>
          </a:p>
        </p:txBody>
      </p:sp>
      <p:sp>
        <p:nvSpPr>
          <p:cNvPr id="3" name="Subtitle 2">
            <a:extLst>
              <a:ext uri="{FF2B5EF4-FFF2-40B4-BE49-F238E27FC236}">
                <a16:creationId xmlns:a16="http://schemas.microsoft.com/office/drawing/2014/main" id="{79EF4341-8CA9-4526-A73F-FD2FA80C672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94246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B1D328-D886-4B9D-9542-04B4C1812060}"/>
              </a:ext>
            </a:extLst>
          </p:cNvPr>
          <p:cNvSpPr txBox="1"/>
          <p:nvPr/>
        </p:nvSpPr>
        <p:spPr>
          <a:xfrm>
            <a:off x="557569" y="1717123"/>
            <a:ext cx="11076862" cy="4160113"/>
          </a:xfrm>
          <a:prstGeom prst="rect">
            <a:avLst/>
          </a:prstGeom>
          <a:solidFill>
            <a:schemeClr val="accent6">
              <a:lumMod val="60000"/>
              <a:lumOff val="40000"/>
            </a:schemeClr>
          </a:solidFill>
        </p:spPr>
        <p:txBody>
          <a:bodyPr wrap="square" rtlCol="0">
            <a:spAutoFit/>
          </a:bodyPr>
          <a:lstStyle/>
          <a:p>
            <a:pPr marL="457200" marR="0" algn="l">
              <a:spcBef>
                <a:spcPts val="0"/>
              </a:spcBef>
              <a:spcAft>
                <a:spcPts val="0"/>
              </a:spcAft>
            </a:pPr>
            <a:r>
              <a:rPr lang="hi-IN" sz="2800" b="0" i="0" dirty="0">
                <a:solidFill>
                  <a:srgbClr val="222222"/>
                </a:solidFill>
                <a:effectLst/>
                <a:latin typeface="Calibri" panose="020F0502020204030204" pitchFamily="34" charset="0"/>
                <a:cs typeface="Arial Unicode MS"/>
              </a:rPr>
              <a:t>माता जी बोल रही हैं शौचालय का इस्तेमाल काहे करते हो जल्दी भर जायेगा, शौचालय महिलाओं के लिए बना है  </a:t>
            </a:r>
            <a:r>
              <a:rPr lang="he-IL" sz="2800" b="0" i="0" dirty="0">
                <a:solidFill>
                  <a:srgbClr val="222222"/>
                </a:solidFill>
                <a:effectLst/>
                <a:latin typeface="Calibri" panose="020F0502020204030204" pitchFamily="34" charset="0"/>
                <a:cs typeface="Arial Unicode MS"/>
              </a:rPr>
              <a:t>ו</a:t>
            </a:r>
            <a:r>
              <a:rPr lang="hi-IN" sz="2800" b="0" i="0" dirty="0">
                <a:solidFill>
                  <a:srgbClr val="222222"/>
                </a:solidFill>
                <a:effectLst/>
                <a:latin typeface="Calibri" panose="020F0502020204030204" pitchFamily="34" charset="0"/>
                <a:cs typeface="Arial Unicode MS"/>
              </a:rPr>
              <a:t> बाहर खुले खेत में जाओगे तो सैर सपाटा भी हो जायेगा </a:t>
            </a:r>
            <a:r>
              <a:rPr lang="he-IL" sz="2800" b="0" i="0" dirty="0">
                <a:solidFill>
                  <a:srgbClr val="222222"/>
                </a:solidFill>
                <a:effectLst/>
                <a:latin typeface="Calibri" panose="020F0502020204030204" pitchFamily="34" charset="0"/>
                <a:cs typeface="Arial Unicode MS"/>
              </a:rPr>
              <a:t>ו</a:t>
            </a:r>
            <a:endParaRPr lang="hi-IN" sz="2800" b="0" i="0" dirty="0">
              <a:solidFill>
                <a:srgbClr val="222222"/>
              </a:solidFill>
              <a:effectLst/>
              <a:latin typeface="Calibri" panose="020F0502020204030204" pitchFamily="34" charset="0"/>
            </a:endParaRPr>
          </a:p>
          <a:p>
            <a:pPr marL="457200" marR="0" algn="l">
              <a:spcBef>
                <a:spcPts val="0"/>
              </a:spcBef>
              <a:spcAft>
                <a:spcPts val="0"/>
              </a:spcAft>
            </a:pPr>
            <a:endParaRPr lang="en-IN" sz="2800" b="0" i="0" dirty="0">
              <a:solidFill>
                <a:srgbClr val="222222"/>
              </a:solidFill>
              <a:effectLst/>
              <a:latin typeface="Calibri" panose="020F0502020204030204" pitchFamily="34" charset="0"/>
              <a:cs typeface="Arial Unicode MS"/>
            </a:endParaRPr>
          </a:p>
          <a:p>
            <a:pPr marL="457200" marR="0" algn="l">
              <a:spcBef>
                <a:spcPts val="0"/>
              </a:spcBef>
              <a:spcAft>
                <a:spcPts val="0"/>
              </a:spcAft>
            </a:pPr>
            <a:r>
              <a:rPr lang="hi-IN" sz="2800" b="0" i="0" dirty="0">
                <a:solidFill>
                  <a:srgbClr val="222222"/>
                </a:solidFill>
                <a:effectLst/>
                <a:latin typeface="Calibri" panose="020F0502020204030204" pitchFamily="34" charset="0"/>
                <a:cs typeface="Arial Unicode MS"/>
              </a:rPr>
              <a:t>रमेश जी बाहर खुले में शौच जाने का आनन्द ही कुछ और है </a:t>
            </a:r>
            <a:r>
              <a:rPr lang="he-IL" sz="2800" b="0" i="0" dirty="0">
                <a:solidFill>
                  <a:srgbClr val="222222"/>
                </a:solidFill>
                <a:effectLst/>
                <a:latin typeface="Calibri" panose="020F0502020204030204" pitchFamily="34" charset="0"/>
                <a:cs typeface="Arial Unicode MS"/>
              </a:rPr>
              <a:t>ו</a:t>
            </a:r>
            <a:endParaRPr lang="en-IN" sz="2800" b="0" i="0" dirty="0">
              <a:solidFill>
                <a:srgbClr val="222222"/>
              </a:solidFill>
              <a:effectLst/>
              <a:latin typeface="Calibri" panose="020F0502020204030204" pitchFamily="34" charset="0"/>
              <a:cs typeface="Arial Unicode MS"/>
            </a:endParaRPr>
          </a:p>
          <a:p>
            <a:pPr marL="457200" marR="0" algn="l">
              <a:spcBef>
                <a:spcPts val="0"/>
              </a:spcBef>
              <a:spcAft>
                <a:spcPts val="0"/>
              </a:spcAft>
            </a:pPr>
            <a:endParaRPr lang="en-IN" sz="2800" dirty="0">
              <a:solidFill>
                <a:srgbClr val="222222"/>
              </a:solidFill>
              <a:latin typeface="Calibri" panose="020F0502020204030204" pitchFamily="34" charset="0"/>
            </a:endParaRPr>
          </a:p>
          <a:p>
            <a:pPr marL="457200" marR="0" algn="l">
              <a:spcBef>
                <a:spcPts val="0"/>
              </a:spcBef>
              <a:spcAft>
                <a:spcPts val="0"/>
              </a:spcAft>
            </a:pPr>
            <a:r>
              <a:rPr lang="hi-IN" sz="2800" b="0" i="0" dirty="0">
                <a:solidFill>
                  <a:srgbClr val="222222"/>
                </a:solidFill>
                <a:effectLst/>
                <a:latin typeface="Calibri" panose="020F0502020204030204" pitchFamily="34" charset="0"/>
              </a:rPr>
              <a:t>जो </a:t>
            </a:r>
            <a:r>
              <a:rPr lang="hi-IN" sz="2800" b="0" i="0" dirty="0" err="1">
                <a:solidFill>
                  <a:srgbClr val="222222"/>
                </a:solidFill>
                <a:effectLst/>
                <a:latin typeface="Calibri" panose="020F0502020204030204" pitchFamily="34" charset="0"/>
              </a:rPr>
              <a:t>भ‍ी</a:t>
            </a:r>
            <a:r>
              <a:rPr lang="hi-IN" sz="2800" b="0" i="0" dirty="0">
                <a:solidFill>
                  <a:srgbClr val="222222"/>
                </a:solidFill>
                <a:effectLst/>
                <a:latin typeface="Calibri" panose="020F0502020204030204" pitchFamily="34" charset="0"/>
              </a:rPr>
              <a:t> हो पहले से बहुत सुधार आया है</a:t>
            </a:r>
            <a:r>
              <a:rPr lang="hi-IN" sz="2800" b="0" i="0" dirty="0">
                <a:solidFill>
                  <a:srgbClr val="222222"/>
                </a:solidFill>
                <a:effectLst/>
                <a:latin typeface="Calibri" panose="020F0502020204030204" pitchFamily="34" charset="0"/>
                <a:cs typeface="Arial Unicode MS"/>
              </a:rPr>
              <a:t> </a:t>
            </a:r>
            <a:r>
              <a:rPr lang="he-IL" sz="2800" b="0" i="0" dirty="0">
                <a:solidFill>
                  <a:srgbClr val="222222"/>
                </a:solidFill>
                <a:effectLst/>
                <a:latin typeface="Calibri" panose="020F0502020204030204" pitchFamily="34" charset="0"/>
                <a:cs typeface="Arial Unicode MS"/>
              </a:rPr>
              <a:t>ו</a:t>
            </a:r>
            <a:r>
              <a:rPr lang="hi-IN" sz="2800" b="0" i="0" dirty="0">
                <a:solidFill>
                  <a:srgbClr val="222222"/>
                </a:solidFill>
                <a:effectLst/>
                <a:latin typeface="Calibri" panose="020F0502020204030204" pitchFamily="34" charset="0"/>
              </a:rPr>
              <a:t> </a:t>
            </a:r>
          </a:p>
          <a:p>
            <a:pPr marL="457200" marR="0" algn="l">
              <a:spcBef>
                <a:spcPts val="0"/>
              </a:spcBef>
              <a:spcAft>
                <a:spcPts val="1000"/>
              </a:spcAft>
            </a:pPr>
            <a:endParaRPr lang="en-IN" sz="2800" b="0" i="0" dirty="0">
              <a:solidFill>
                <a:srgbClr val="222222"/>
              </a:solidFill>
              <a:effectLst/>
              <a:latin typeface="Calibri" panose="020F0502020204030204" pitchFamily="34" charset="0"/>
              <a:cs typeface="Arial Unicode MS"/>
            </a:endParaRPr>
          </a:p>
          <a:p>
            <a:pPr marL="457200" marR="0" algn="l">
              <a:spcBef>
                <a:spcPts val="0"/>
              </a:spcBef>
              <a:spcAft>
                <a:spcPts val="1000"/>
              </a:spcAft>
            </a:pPr>
            <a:r>
              <a:rPr lang="hi-IN" sz="3200" b="1" i="0" dirty="0">
                <a:solidFill>
                  <a:srgbClr val="FF0000"/>
                </a:solidFill>
                <a:effectLst/>
                <a:latin typeface="Calibri" panose="020F0502020204030204" pitchFamily="34" charset="0"/>
                <a:cs typeface="Arial Unicode MS"/>
              </a:rPr>
              <a:t>ऐसे सामान्य विचार आंकड़े में </a:t>
            </a:r>
            <a:r>
              <a:rPr lang="hi-IN" sz="3200" b="1" i="0" dirty="0" err="1">
                <a:solidFill>
                  <a:srgbClr val="FF0000"/>
                </a:solidFill>
                <a:effectLst/>
                <a:latin typeface="Calibri" panose="020F0502020204030204" pitchFamily="34" charset="0"/>
                <a:cs typeface="Arial Unicode MS"/>
              </a:rPr>
              <a:t>परिलक्षित</a:t>
            </a:r>
            <a:r>
              <a:rPr lang="hi-IN" sz="3200" b="1" i="0" dirty="0">
                <a:solidFill>
                  <a:srgbClr val="FF0000"/>
                </a:solidFill>
                <a:effectLst/>
                <a:latin typeface="Calibri" panose="020F0502020204030204" pitchFamily="34" charset="0"/>
                <a:cs typeface="Arial Unicode MS"/>
              </a:rPr>
              <a:t> हो रहा है </a:t>
            </a:r>
            <a:r>
              <a:rPr lang="he-IL" sz="3200" b="1" i="0" dirty="0">
                <a:solidFill>
                  <a:srgbClr val="FF0000"/>
                </a:solidFill>
                <a:effectLst/>
                <a:latin typeface="Calibri" panose="020F0502020204030204" pitchFamily="34" charset="0"/>
                <a:cs typeface="Arial Unicode MS"/>
              </a:rPr>
              <a:t>ו</a:t>
            </a:r>
            <a:endParaRPr lang="en-IN" sz="3200" b="1" dirty="0">
              <a:solidFill>
                <a:srgbClr val="FF0000"/>
              </a:solidFill>
              <a:latin typeface="Calibri" panose="020F0502020204030204" pitchFamily="34" charset="0"/>
              <a:cs typeface="Arial Unicode MS"/>
            </a:endParaRPr>
          </a:p>
        </p:txBody>
      </p:sp>
      <p:sp>
        <p:nvSpPr>
          <p:cNvPr id="8" name="Title 1">
            <a:extLst>
              <a:ext uri="{FF2B5EF4-FFF2-40B4-BE49-F238E27FC236}">
                <a16:creationId xmlns:a16="http://schemas.microsoft.com/office/drawing/2014/main" id="{5FAFAEF0-DB6E-4F66-82CA-EA34A72D0C2C}"/>
              </a:ext>
            </a:extLst>
          </p:cNvPr>
          <p:cNvSpPr>
            <a:spLocks noGrp="1"/>
          </p:cNvSpPr>
          <p:nvPr>
            <p:ph type="title"/>
          </p:nvPr>
        </p:nvSpPr>
        <p:spPr>
          <a:xfrm>
            <a:off x="50800" y="38100"/>
            <a:ext cx="12192000" cy="1309415"/>
          </a:xfrm>
          <a:noFill/>
        </p:spPr>
        <p:txBody>
          <a:bodyPr>
            <a:normAutofit/>
          </a:bodyPr>
          <a:lstStyle/>
          <a:p>
            <a:r>
              <a:rPr lang="hi-IN" sz="4000" b="1" dirty="0"/>
              <a:t>सर्वेक्षण के बारे में</a:t>
            </a:r>
            <a:r>
              <a:rPr lang="en-IN" sz="4000" b="1" dirty="0"/>
              <a:t> (1/2)</a:t>
            </a:r>
            <a:endParaRPr lang="en-IN" sz="2200" i="1" dirty="0">
              <a:latin typeface="+mn-lt"/>
            </a:endParaRPr>
          </a:p>
        </p:txBody>
      </p:sp>
    </p:spTree>
    <p:extLst>
      <p:ext uri="{BB962C8B-B14F-4D97-AF65-F5344CB8AC3E}">
        <p14:creationId xmlns:p14="http://schemas.microsoft.com/office/powerpoint/2010/main" val="331291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B5E6-8368-4C86-A073-4174FE499139}"/>
              </a:ext>
            </a:extLst>
          </p:cNvPr>
          <p:cNvSpPr>
            <a:spLocks noGrp="1"/>
          </p:cNvSpPr>
          <p:nvPr>
            <p:ph type="title"/>
          </p:nvPr>
        </p:nvSpPr>
        <p:spPr>
          <a:xfrm>
            <a:off x="395292" y="19760"/>
            <a:ext cx="10515600" cy="1325563"/>
          </a:xfrm>
        </p:spPr>
        <p:txBody>
          <a:bodyPr/>
          <a:lstStyle/>
          <a:p>
            <a:r>
              <a:rPr lang="hi-IN" b="1" dirty="0"/>
              <a:t>सर्वेक्षण के बारे में</a:t>
            </a:r>
            <a:r>
              <a:rPr lang="en-IN" b="1" dirty="0"/>
              <a:t> </a:t>
            </a:r>
            <a:r>
              <a:rPr lang="en-IN" sz="4400" b="1" dirty="0"/>
              <a:t> (2/2)</a:t>
            </a:r>
            <a:endParaRPr lang="en-IN" b="1" dirty="0"/>
          </a:p>
        </p:txBody>
      </p:sp>
      <p:sp>
        <p:nvSpPr>
          <p:cNvPr id="3" name="Content Placeholder 2">
            <a:extLst>
              <a:ext uri="{FF2B5EF4-FFF2-40B4-BE49-F238E27FC236}">
                <a16:creationId xmlns:a16="http://schemas.microsoft.com/office/drawing/2014/main" id="{3376C325-7508-499B-8CAA-8656866E8A0E}"/>
              </a:ext>
            </a:extLst>
          </p:cNvPr>
          <p:cNvSpPr>
            <a:spLocks noGrp="1"/>
          </p:cNvSpPr>
          <p:nvPr>
            <p:ph idx="1"/>
          </p:nvPr>
        </p:nvSpPr>
        <p:spPr>
          <a:xfrm>
            <a:off x="427464" y="1334813"/>
            <a:ext cx="11369244" cy="4740166"/>
          </a:xfrm>
        </p:spPr>
        <p:txBody>
          <a:bodyPr>
            <a:normAutofit/>
          </a:bodyPr>
          <a:lstStyle/>
          <a:p>
            <a:pPr marL="0" lvl="0" indent="0">
              <a:lnSpc>
                <a:spcPct val="120000"/>
              </a:lnSpc>
              <a:spcBef>
                <a:spcPts val="0"/>
              </a:spcBef>
              <a:buNone/>
            </a:pPr>
            <a:r>
              <a:rPr lang="hi-IN" sz="1400" b="1" dirty="0">
                <a:solidFill>
                  <a:srgbClr val="0070C0"/>
                </a:solidFill>
              </a:rPr>
              <a:t>अनौपचारिक चर्चाओं में</a:t>
            </a:r>
            <a:r>
              <a:rPr lang="en-US" sz="1400" b="1" dirty="0">
                <a:solidFill>
                  <a:srgbClr val="0070C0"/>
                </a:solidFill>
              </a:rPr>
              <a:t> </a:t>
            </a:r>
            <a:r>
              <a:rPr lang="hi-IN" sz="1400" b="1" dirty="0">
                <a:solidFill>
                  <a:srgbClr val="0070C0"/>
                </a:solidFill>
              </a:rPr>
              <a:t>हम पाते हैं कि ठोस कचरे के निपटान और प्रबंधन</a:t>
            </a:r>
            <a:r>
              <a:rPr lang="en-US" sz="1400" b="1" dirty="0">
                <a:solidFill>
                  <a:srgbClr val="0070C0"/>
                </a:solidFill>
              </a:rPr>
              <a:t>, </a:t>
            </a:r>
            <a:r>
              <a:rPr lang="hi-IN" sz="1400" b="1" dirty="0" err="1">
                <a:solidFill>
                  <a:srgbClr val="0070C0"/>
                </a:solidFill>
              </a:rPr>
              <a:t>अपशिष्ट</a:t>
            </a:r>
            <a:r>
              <a:rPr lang="hi-IN" sz="1400" b="1" dirty="0">
                <a:solidFill>
                  <a:srgbClr val="0070C0"/>
                </a:solidFill>
              </a:rPr>
              <a:t> जल</a:t>
            </a:r>
            <a:r>
              <a:rPr lang="en-US" sz="1400" b="1" dirty="0">
                <a:solidFill>
                  <a:srgbClr val="0070C0"/>
                </a:solidFill>
              </a:rPr>
              <a:t>, </a:t>
            </a:r>
            <a:r>
              <a:rPr lang="hi-IN" sz="1400" b="1" dirty="0">
                <a:solidFill>
                  <a:srgbClr val="0070C0"/>
                </a:solidFill>
              </a:rPr>
              <a:t>शौचालय</a:t>
            </a:r>
            <a:r>
              <a:rPr lang="en-US" sz="1400" b="1" dirty="0">
                <a:solidFill>
                  <a:srgbClr val="0070C0"/>
                </a:solidFill>
              </a:rPr>
              <a:t>, </a:t>
            </a:r>
            <a:r>
              <a:rPr lang="hi-IN" sz="1400" b="1" dirty="0">
                <a:solidFill>
                  <a:srgbClr val="0070C0"/>
                </a:solidFill>
              </a:rPr>
              <a:t>शौचालय कीचड़ आदि के प्रबंधन पर </a:t>
            </a:r>
            <a:r>
              <a:rPr lang="hi-IN" sz="1400" b="1" dirty="0">
                <a:solidFill>
                  <a:srgbClr val="FF0000"/>
                </a:solidFill>
              </a:rPr>
              <a:t>निवासियों की धारणा </a:t>
            </a:r>
            <a:r>
              <a:rPr lang="hi-IN" sz="1400" b="1" dirty="0">
                <a:solidFill>
                  <a:srgbClr val="00B050"/>
                </a:solidFill>
              </a:rPr>
              <a:t>और</a:t>
            </a:r>
            <a:r>
              <a:rPr lang="hi-IN" sz="1400" b="1" dirty="0">
                <a:solidFill>
                  <a:srgbClr val="0070C0"/>
                </a:solidFill>
              </a:rPr>
              <a:t> </a:t>
            </a:r>
            <a:r>
              <a:rPr lang="hi-IN" sz="1400" b="1" dirty="0">
                <a:solidFill>
                  <a:srgbClr val="FF0000"/>
                </a:solidFill>
              </a:rPr>
              <a:t>विशेषज्ञों के सुझाव</a:t>
            </a:r>
            <a:r>
              <a:rPr lang="hi-IN" sz="1400" b="1" dirty="0">
                <a:solidFill>
                  <a:srgbClr val="0070C0"/>
                </a:solidFill>
              </a:rPr>
              <a:t> के बीच एक बड़ा अंतर है।</a:t>
            </a:r>
            <a:endParaRPr lang="en-IN" sz="1400" b="1" dirty="0">
              <a:solidFill>
                <a:srgbClr val="0070C0"/>
              </a:solidFill>
            </a:endParaRPr>
          </a:p>
          <a:p>
            <a:pPr lvl="0">
              <a:lnSpc>
                <a:spcPct val="120000"/>
              </a:lnSpc>
              <a:spcBef>
                <a:spcPts val="0"/>
              </a:spcBef>
            </a:pPr>
            <a:endParaRPr lang="en-US" sz="1400" dirty="0"/>
          </a:p>
          <a:p>
            <a:pPr>
              <a:lnSpc>
                <a:spcPct val="120000"/>
              </a:lnSpc>
              <a:spcBef>
                <a:spcPts val="0"/>
              </a:spcBef>
            </a:pPr>
            <a:r>
              <a:rPr lang="hi-IN" sz="1400" dirty="0"/>
              <a:t>इस अंतर का जमीनी </a:t>
            </a:r>
            <a:r>
              <a:rPr lang="hi-IN" sz="1400" dirty="0" err="1"/>
              <a:t>स्‍तर</a:t>
            </a:r>
            <a:r>
              <a:rPr lang="hi-IN" sz="1400" dirty="0"/>
              <a:t> पर कार्यक्रम के निष्पादन और </a:t>
            </a:r>
            <a:r>
              <a:rPr lang="hi-IN" sz="1400" b="1" dirty="0">
                <a:solidFill>
                  <a:srgbClr val="00B050"/>
                </a:solidFill>
              </a:rPr>
              <a:t>कार्यान्वयन पर महत्वपूर्ण प्रभाव पड़ सकता है</a:t>
            </a:r>
            <a:r>
              <a:rPr lang="hi-IN" sz="1400" dirty="0"/>
              <a:t>।</a:t>
            </a:r>
            <a:endParaRPr lang="en-IN" sz="1400" dirty="0"/>
          </a:p>
          <a:p>
            <a:pPr>
              <a:lnSpc>
                <a:spcPct val="120000"/>
              </a:lnSpc>
              <a:spcBef>
                <a:spcPts val="0"/>
              </a:spcBef>
            </a:pPr>
            <a:endParaRPr lang="en-US" sz="1400" dirty="0"/>
          </a:p>
          <a:p>
            <a:pPr>
              <a:lnSpc>
                <a:spcPct val="120000"/>
              </a:lnSpc>
              <a:spcBef>
                <a:spcPts val="0"/>
              </a:spcBef>
            </a:pPr>
            <a:r>
              <a:rPr lang="hi-IN" sz="1400" dirty="0"/>
              <a:t>इस संदर्भ में सुनई ने शून्य कूड़ा प्राप्ति </a:t>
            </a:r>
            <a:r>
              <a:rPr lang="hi-IN" sz="1400" dirty="0">
                <a:effectLst/>
                <a:latin typeface="Calibri" panose="020F0502020204030204" pitchFamily="34" charset="0"/>
                <a:ea typeface="Calibri" panose="020F0502020204030204" pitchFamily="34" charset="0"/>
                <a:cs typeface="Mangal" panose="02040503050203030202" pitchFamily="18" charset="0"/>
              </a:rPr>
              <a:t>सम्बंधित </a:t>
            </a:r>
            <a:r>
              <a:rPr lang="hi-IN" sz="1400" dirty="0" err="1">
                <a:effectLst/>
                <a:latin typeface="Calibri" panose="020F0502020204030204" pitchFamily="34" charset="0"/>
                <a:ea typeface="Calibri" panose="020F0502020204030204" pitchFamily="34" charset="0"/>
                <a:cs typeface="Mangal" panose="02040503050203030202" pitchFamily="18" charset="0"/>
              </a:rPr>
              <a:t>निम्‍न</a:t>
            </a:r>
            <a:r>
              <a:rPr lang="hi-IN" sz="1400" dirty="0">
                <a:effectLst/>
                <a:latin typeface="Calibri" panose="020F0502020204030204" pitchFamily="34" charset="0"/>
                <a:ea typeface="Calibri" panose="020F0502020204030204" pitchFamily="34" charset="0"/>
                <a:cs typeface="Mangal" panose="02040503050203030202" pitchFamily="18" charset="0"/>
              </a:rPr>
              <a:t> विषयों </a:t>
            </a:r>
            <a:r>
              <a:rPr lang="hi-IN" sz="1400" dirty="0"/>
              <a:t>पर </a:t>
            </a:r>
            <a:r>
              <a:rPr lang="hi-IN" sz="1400" b="1" dirty="0">
                <a:solidFill>
                  <a:srgbClr val="FF0000"/>
                </a:solidFill>
              </a:rPr>
              <a:t>स्वच्छता के ऊपर </a:t>
            </a:r>
            <a:r>
              <a:rPr lang="hi-IN" sz="14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लोगों के </a:t>
            </a:r>
            <a:r>
              <a:rPr lang="hi-IN" sz="1400" b="1" dirty="0">
                <a:solidFill>
                  <a:srgbClr val="FF0000"/>
                </a:solidFill>
              </a:rPr>
              <a:t>द्वारा अपनाई जानी वाली पद्धति, उनकी जानकारी और उनके चुनाव</a:t>
            </a:r>
            <a:r>
              <a:rPr lang="hi-IN" sz="1400" dirty="0">
                <a:effectLst/>
                <a:latin typeface="Calibri" panose="020F0502020204030204" pitchFamily="34" charset="0"/>
                <a:ea typeface="Calibri" panose="020F0502020204030204" pitchFamily="34" charset="0"/>
                <a:cs typeface="Mangal" panose="02040503050203030202" pitchFamily="18" charset="0"/>
              </a:rPr>
              <a:t> के बारे में </a:t>
            </a:r>
            <a:r>
              <a:rPr lang="hi-IN" sz="1400" dirty="0"/>
              <a:t>सरल सवालों के साथ यह नमूना आधारित </a:t>
            </a:r>
            <a:r>
              <a:rPr lang="hi-IN" sz="1400" dirty="0" err="1"/>
              <a:t>लधु</a:t>
            </a:r>
            <a:r>
              <a:rPr lang="hi-IN" sz="1400" dirty="0"/>
              <a:t> सर्वेक्षण किया है।</a:t>
            </a:r>
            <a:endParaRPr lang="hi-IN" sz="14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20000"/>
              </a:lnSpc>
              <a:spcBef>
                <a:spcPts val="0"/>
              </a:spcBef>
            </a:pPr>
            <a:r>
              <a:rPr lang="hi-IN" sz="1200" dirty="0">
                <a:effectLst/>
                <a:latin typeface="Calibri" panose="020F0502020204030204" pitchFamily="34" charset="0"/>
                <a:ea typeface="Calibri" panose="020F0502020204030204" pitchFamily="34" charset="0"/>
                <a:cs typeface="Mangal" panose="02040503050203030202" pitchFamily="18" charset="0"/>
              </a:rPr>
              <a:t>कूड़ा प्रबंधन, 		</a:t>
            </a:r>
            <a:r>
              <a:rPr lang="hi-IN" sz="1200" dirty="0" err="1">
                <a:effectLst/>
                <a:latin typeface="Calibri" panose="020F0502020204030204" pitchFamily="34" charset="0"/>
                <a:ea typeface="Calibri" panose="020F0502020204030204" pitchFamily="34" charset="0"/>
                <a:cs typeface="Mangal" panose="02040503050203030202" pitchFamily="18" charset="0"/>
              </a:rPr>
              <a:t>गन्दा</a:t>
            </a:r>
            <a:r>
              <a:rPr lang="hi-IN" sz="1200" dirty="0">
                <a:effectLst/>
                <a:latin typeface="Calibri" panose="020F0502020204030204" pitchFamily="34" charset="0"/>
                <a:ea typeface="Calibri" panose="020F0502020204030204" pitchFamily="34" charset="0"/>
                <a:cs typeface="Mangal" panose="02040503050203030202" pitchFamily="18" charset="0"/>
              </a:rPr>
              <a:t> पानी निष्पादन, 		</a:t>
            </a:r>
            <a:r>
              <a:rPr lang="hi-IN" sz="1200" dirty="0"/>
              <a:t>मानव मल कीचड़ का स्थानीय </a:t>
            </a:r>
            <a:r>
              <a:rPr lang="hi-IN" sz="1200" dirty="0" err="1"/>
              <a:t>रखाव</a:t>
            </a:r>
            <a:r>
              <a:rPr lang="hi-IN" sz="1200" dirty="0"/>
              <a:t> एवं उपचार</a:t>
            </a:r>
            <a:r>
              <a:rPr lang="en-US" sz="1200" dirty="0"/>
              <a:t>, </a:t>
            </a:r>
            <a:r>
              <a:rPr lang="hi-IN" sz="1200" dirty="0"/>
              <a:t>		</a:t>
            </a:r>
          </a:p>
          <a:p>
            <a:pPr lvl="1">
              <a:lnSpc>
                <a:spcPct val="120000"/>
              </a:lnSpc>
              <a:spcBef>
                <a:spcPts val="0"/>
              </a:spcBef>
            </a:pPr>
            <a:r>
              <a:rPr lang="hi-IN" sz="1200" dirty="0"/>
              <a:t>सामुदायिक उपयोग</a:t>
            </a:r>
            <a:r>
              <a:rPr lang="en-US" sz="1200" dirty="0"/>
              <a:t>, </a:t>
            </a:r>
            <a:r>
              <a:rPr lang="hi-IN" sz="1200" dirty="0"/>
              <a:t>	सरकारी सहायता</a:t>
            </a:r>
            <a:r>
              <a:rPr lang="en-IN" sz="1200" dirty="0"/>
              <a:t>		</a:t>
            </a:r>
          </a:p>
          <a:p>
            <a:pPr>
              <a:lnSpc>
                <a:spcPct val="120000"/>
              </a:lnSpc>
              <a:spcBef>
                <a:spcPts val="0"/>
              </a:spcBef>
            </a:pPr>
            <a:endParaRPr lang="en-US" sz="1400" dirty="0"/>
          </a:p>
          <a:p>
            <a:pPr>
              <a:lnSpc>
                <a:spcPct val="120000"/>
              </a:lnSpc>
              <a:spcBef>
                <a:spcPts val="0"/>
              </a:spcBef>
            </a:pPr>
            <a:r>
              <a:rPr lang="hi-IN" sz="1400" dirty="0"/>
              <a:t>प्रश्नों को तीन श्रेणियों में रखा गया है:</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20000"/>
              </a:lnSpc>
              <a:spcBef>
                <a:spcPts val="0"/>
              </a:spcBef>
            </a:pPr>
            <a:r>
              <a:rPr lang="hi-IN" sz="1400" dirty="0"/>
              <a:t>शौचालय का प्रयोग एवं उत्तरदाताओं के द्वारा अपनाया जाने वाला स्वच्छता संबंधित व्यवहार (अभी 2020, 5 वर्ष पहले 2015, और 10 वर्ष पहले 2010 की परिस्थिति की तुलना के साथ) </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20000"/>
              </a:lnSpc>
              <a:spcBef>
                <a:spcPts val="0"/>
              </a:spcBef>
            </a:pPr>
            <a:r>
              <a:rPr lang="hi-IN" sz="1400" dirty="0"/>
              <a:t>स्वच्छता के मुद्दों पर जागरूकता</a:t>
            </a:r>
            <a:endParaRPr lang="en-US" sz="1400" dirty="0">
              <a:latin typeface="Calibri" panose="020F0502020204030204" pitchFamily="34" charset="0"/>
              <a:ea typeface="Calibri" panose="020F0502020204030204" pitchFamily="34" charset="0"/>
              <a:cs typeface="Mangal" panose="02040503050203030202" pitchFamily="18" charset="0"/>
            </a:endParaRPr>
          </a:p>
          <a:p>
            <a:pPr lvl="1">
              <a:lnSpc>
                <a:spcPct val="120000"/>
              </a:lnSpc>
              <a:spcBef>
                <a:spcPts val="0"/>
              </a:spcBef>
            </a:pPr>
            <a:r>
              <a:rPr lang="hi-IN" sz="1400" dirty="0"/>
              <a:t>समुदाय की पहल</a:t>
            </a:r>
            <a:endParaRPr lang="en-IN" sz="1400" dirty="0"/>
          </a:p>
          <a:p>
            <a:pPr marL="0" lvl="0" indent="0">
              <a:lnSpc>
                <a:spcPct val="120000"/>
              </a:lnSpc>
              <a:spcBef>
                <a:spcPts val="0"/>
              </a:spcBef>
              <a:buNone/>
            </a:pPr>
            <a:endParaRPr lang="hi-IN" sz="1400" dirty="0"/>
          </a:p>
          <a:p>
            <a:pPr lvl="0">
              <a:lnSpc>
                <a:spcPct val="120000"/>
              </a:lnSpc>
              <a:spcBef>
                <a:spcPts val="0"/>
              </a:spcBef>
            </a:pPr>
            <a:r>
              <a:rPr lang="hi-IN" sz="1400" dirty="0"/>
              <a:t>यह अध्ययन सुनई के आंतरिक संसाधनों से किया गया है।</a:t>
            </a:r>
            <a:r>
              <a:rPr lang="en-IN" sz="1400" dirty="0"/>
              <a:t> </a:t>
            </a:r>
            <a:r>
              <a:rPr lang="hi-IN" sz="1400" dirty="0"/>
              <a:t>यह अध्ययन सुनई की शून्य कूड़ा लक्ष्य के कार्य निर्धारण में मदद करेगा। आशा है कि यह रिपोर्ट कार्यान्वयन संस्था सहित विभिन्न हित धारकों के लिए भी उपयोगी होगा।</a:t>
            </a:r>
          </a:p>
        </p:txBody>
      </p:sp>
    </p:spTree>
    <p:extLst>
      <p:ext uri="{BB962C8B-B14F-4D97-AF65-F5344CB8AC3E}">
        <p14:creationId xmlns:p14="http://schemas.microsoft.com/office/powerpoint/2010/main" val="22644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A784-2642-4C32-A727-0C4930DFCC51}"/>
              </a:ext>
            </a:extLst>
          </p:cNvPr>
          <p:cNvSpPr>
            <a:spLocks noGrp="1"/>
          </p:cNvSpPr>
          <p:nvPr>
            <p:ph type="title"/>
          </p:nvPr>
        </p:nvSpPr>
        <p:spPr>
          <a:xfrm>
            <a:off x="-2627" y="7776"/>
            <a:ext cx="10515600" cy="1116831"/>
          </a:xfrm>
          <a:solidFill>
            <a:schemeClr val="accent2">
              <a:lumMod val="60000"/>
              <a:lumOff val="40000"/>
            </a:schemeClr>
          </a:solidFill>
        </p:spPr>
        <p:txBody>
          <a:bodyPr vert="horz" lIns="91440" tIns="45720" rIns="91440" bIns="45720" rtlCol="0" anchor="ctr">
            <a:normAutofit/>
          </a:bodyPr>
          <a:lstStyle/>
          <a:p>
            <a:r>
              <a:rPr lang="hi-IN" sz="4000" b="1" dirty="0"/>
              <a:t>नमूना का विवरण</a:t>
            </a:r>
            <a:endParaRPr lang="en-IN" sz="4000" b="1" dirty="0"/>
          </a:p>
        </p:txBody>
      </p:sp>
      <p:sp>
        <p:nvSpPr>
          <p:cNvPr id="3" name="Content Placeholder 2">
            <a:extLst>
              <a:ext uri="{FF2B5EF4-FFF2-40B4-BE49-F238E27FC236}">
                <a16:creationId xmlns:a16="http://schemas.microsoft.com/office/drawing/2014/main" id="{9003C2CA-A2A5-4E87-9493-F2000A221EAE}"/>
              </a:ext>
            </a:extLst>
          </p:cNvPr>
          <p:cNvSpPr>
            <a:spLocks noGrp="1"/>
          </p:cNvSpPr>
          <p:nvPr>
            <p:ph idx="1"/>
          </p:nvPr>
        </p:nvSpPr>
        <p:spPr>
          <a:xfrm>
            <a:off x="838200" y="1803323"/>
            <a:ext cx="10515600" cy="4351338"/>
          </a:xfrm>
        </p:spPr>
        <p:txBody>
          <a:bodyPr>
            <a:normAutofit/>
          </a:bodyPr>
          <a:lstStyle/>
          <a:p>
            <a:pPr>
              <a:lnSpc>
                <a:spcPct val="150000"/>
              </a:lnSpc>
              <a:spcBef>
                <a:spcPts val="0"/>
              </a:spcBef>
            </a:pPr>
            <a:r>
              <a:rPr lang="en-IN" dirty="0"/>
              <a:t>1042 </a:t>
            </a:r>
            <a:r>
              <a:rPr lang="hi-IN" dirty="0"/>
              <a:t>उत्तरदाता</a:t>
            </a:r>
          </a:p>
          <a:p>
            <a:pPr lvl="0">
              <a:lnSpc>
                <a:spcPct val="150000"/>
              </a:lnSpc>
              <a:spcBef>
                <a:spcPts val="0"/>
              </a:spcBef>
            </a:pPr>
            <a:r>
              <a:rPr lang="hi-IN" dirty="0"/>
              <a:t>बिहार के </a:t>
            </a:r>
            <a:r>
              <a:rPr lang="en-IN" dirty="0"/>
              <a:t>13 </a:t>
            </a:r>
            <a:r>
              <a:rPr lang="hi-IN" dirty="0"/>
              <a:t>जिले</a:t>
            </a:r>
          </a:p>
          <a:p>
            <a:pPr marL="285750" indent="-285750">
              <a:lnSpc>
                <a:spcPct val="150000"/>
              </a:lnSpc>
            </a:pPr>
            <a:r>
              <a:rPr lang="hi-IN" dirty="0"/>
              <a:t>8-50 </a:t>
            </a:r>
            <a:r>
              <a:rPr lang="hi-IN" dirty="0" err="1"/>
              <a:t>व्यस्क</a:t>
            </a:r>
            <a:r>
              <a:rPr lang="hi-IN" dirty="0"/>
              <a:t> उत्तरदाताओं के साथ 28 </a:t>
            </a:r>
            <a:r>
              <a:rPr lang="hi-IN" dirty="0" err="1"/>
              <a:t>बसावट</a:t>
            </a:r>
            <a:r>
              <a:rPr lang="hi-IN" dirty="0"/>
              <a:t>, और 1-5 उत्तरदाताओं के साथ 88 </a:t>
            </a:r>
            <a:r>
              <a:rPr lang="hi-IN" dirty="0" err="1"/>
              <a:t>बसावट</a:t>
            </a:r>
            <a:r>
              <a:rPr lang="hi-IN" dirty="0"/>
              <a:t>।</a:t>
            </a:r>
            <a:endParaRPr lang="en-IN" dirty="0"/>
          </a:p>
          <a:p>
            <a:pPr lvl="0">
              <a:lnSpc>
                <a:spcPct val="150000"/>
              </a:lnSpc>
            </a:pPr>
            <a:r>
              <a:rPr lang="hi-IN" dirty="0" err="1"/>
              <a:t>सर्वेकर्ता</a:t>
            </a:r>
            <a:r>
              <a:rPr lang="hi-IN" dirty="0"/>
              <a:t> अपने गांव के पास चयनित दो बस्तियों में 5वें घर के अंतराल पर </a:t>
            </a:r>
            <a:r>
              <a:rPr lang="hi-IN" dirty="0" err="1"/>
              <a:t>सर्वे</a:t>
            </a:r>
            <a:r>
              <a:rPr lang="hi-IN" dirty="0"/>
              <a:t> किए। कुल 33</a:t>
            </a:r>
            <a:r>
              <a:rPr lang="en-US" dirty="0"/>
              <a:t> </a:t>
            </a:r>
            <a:r>
              <a:rPr lang="hi-IN" dirty="0" err="1"/>
              <a:t>सर्वेकर्ता</a:t>
            </a:r>
            <a:r>
              <a:rPr lang="hi-IN" dirty="0"/>
              <a:t> कार्य </a:t>
            </a:r>
            <a:r>
              <a:rPr lang="hi-IN" dirty="0" err="1"/>
              <a:t>किये</a:t>
            </a:r>
            <a:r>
              <a:rPr lang="hi-IN" dirty="0"/>
              <a:t>।</a:t>
            </a:r>
            <a:endParaRPr lang="en-US" sz="1400" dirty="0"/>
          </a:p>
        </p:txBody>
      </p:sp>
    </p:spTree>
    <p:extLst>
      <p:ext uri="{BB962C8B-B14F-4D97-AF65-F5344CB8AC3E}">
        <p14:creationId xmlns:p14="http://schemas.microsoft.com/office/powerpoint/2010/main" val="17535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A784-2642-4C32-A727-0C4930DFCC51}"/>
              </a:ext>
            </a:extLst>
          </p:cNvPr>
          <p:cNvSpPr>
            <a:spLocks noGrp="1"/>
          </p:cNvSpPr>
          <p:nvPr>
            <p:ph type="title"/>
          </p:nvPr>
        </p:nvSpPr>
        <p:spPr>
          <a:xfrm>
            <a:off x="-2627" y="7776"/>
            <a:ext cx="10515600" cy="1325563"/>
          </a:xfrm>
          <a:solidFill>
            <a:schemeClr val="accent2">
              <a:lumMod val="60000"/>
              <a:lumOff val="40000"/>
            </a:schemeClr>
          </a:solidFill>
        </p:spPr>
        <p:txBody>
          <a:bodyPr vert="horz" lIns="91440" tIns="45720" rIns="91440" bIns="45720" rtlCol="0" anchor="ctr">
            <a:normAutofit/>
          </a:bodyPr>
          <a:lstStyle/>
          <a:p>
            <a:r>
              <a:rPr lang="hi-IN" sz="4000" b="1" dirty="0"/>
              <a:t>उत्तरदाता का पृष्ठभूमि </a:t>
            </a:r>
            <a:r>
              <a:rPr lang="en-IN" sz="4000" b="1" dirty="0"/>
              <a:t>(1/2)</a:t>
            </a:r>
          </a:p>
        </p:txBody>
      </p:sp>
      <p:sp>
        <p:nvSpPr>
          <p:cNvPr id="3" name="Content Placeholder 2">
            <a:extLst>
              <a:ext uri="{FF2B5EF4-FFF2-40B4-BE49-F238E27FC236}">
                <a16:creationId xmlns:a16="http://schemas.microsoft.com/office/drawing/2014/main" id="{9003C2CA-A2A5-4E87-9493-F2000A221EAE}"/>
              </a:ext>
            </a:extLst>
          </p:cNvPr>
          <p:cNvSpPr>
            <a:spLocks noGrp="1"/>
          </p:cNvSpPr>
          <p:nvPr>
            <p:ph idx="1"/>
          </p:nvPr>
        </p:nvSpPr>
        <p:spPr>
          <a:xfrm>
            <a:off x="815898" y="1825625"/>
            <a:ext cx="10515600" cy="4351338"/>
          </a:xfrm>
        </p:spPr>
        <p:txBody>
          <a:bodyPr>
            <a:normAutofit fontScale="92500" lnSpcReduction="20000"/>
          </a:bodyPr>
          <a:lstStyle/>
          <a:p>
            <a:pPr lvl="0">
              <a:lnSpc>
                <a:spcPct val="110000"/>
              </a:lnSpc>
            </a:pPr>
            <a:r>
              <a:rPr lang="en-IN" sz="2000" dirty="0"/>
              <a:t>492 </a:t>
            </a:r>
            <a:r>
              <a:rPr lang="hi-IN" sz="2000" dirty="0"/>
              <a:t>महिला (</a:t>
            </a:r>
            <a:r>
              <a:rPr lang="en-IN" sz="2000" dirty="0"/>
              <a:t>47%) </a:t>
            </a:r>
            <a:r>
              <a:rPr lang="hi-IN" sz="2000" dirty="0"/>
              <a:t>और </a:t>
            </a:r>
            <a:r>
              <a:rPr lang="en-IN" sz="2000" dirty="0"/>
              <a:t>550 </a:t>
            </a:r>
            <a:r>
              <a:rPr lang="hi-IN" sz="2000" dirty="0"/>
              <a:t>पुरुष (53</a:t>
            </a:r>
            <a:r>
              <a:rPr lang="en-IN" sz="2000" dirty="0"/>
              <a:t>%) </a:t>
            </a:r>
            <a:r>
              <a:rPr lang="hi-IN" sz="2000" dirty="0"/>
              <a:t>उत्तरदाता ।</a:t>
            </a:r>
            <a:endParaRPr lang="en-US" sz="2000" dirty="0"/>
          </a:p>
          <a:p>
            <a:pPr>
              <a:lnSpc>
                <a:spcPct val="110000"/>
              </a:lnSpc>
            </a:pPr>
            <a:r>
              <a:rPr lang="hi-IN" sz="2000" dirty="0">
                <a:latin typeface="+mn-lt"/>
              </a:rPr>
              <a:t>एक कमरे के घर, दो कमरे के घर, तीन या </a:t>
            </a:r>
            <a:r>
              <a:rPr lang="hi-IN" sz="2000" dirty="0" err="1">
                <a:latin typeface="+mn-lt"/>
              </a:rPr>
              <a:t>ज्‍यादा</a:t>
            </a:r>
            <a:r>
              <a:rPr lang="hi-IN" sz="2000" dirty="0">
                <a:latin typeface="+mn-lt"/>
              </a:rPr>
              <a:t> कमरे के घर </a:t>
            </a:r>
            <a:r>
              <a:rPr lang="hi-IN" sz="2000" dirty="0" err="1">
                <a:latin typeface="+mn-lt"/>
              </a:rPr>
              <a:t>क्रमश</a:t>
            </a:r>
            <a:r>
              <a:rPr lang="hi-IN" sz="2000" dirty="0">
                <a:latin typeface="+mn-lt"/>
              </a:rPr>
              <a:t>: </a:t>
            </a:r>
            <a:r>
              <a:rPr lang="en-IN" sz="2000" dirty="0">
                <a:latin typeface="+mn-lt"/>
              </a:rPr>
              <a:t>20%, 34% </a:t>
            </a:r>
            <a:r>
              <a:rPr lang="hi-IN" sz="2000" dirty="0">
                <a:latin typeface="+mn-lt"/>
              </a:rPr>
              <a:t>और </a:t>
            </a:r>
            <a:r>
              <a:rPr lang="en-IN" sz="2000" dirty="0">
                <a:latin typeface="+mn-lt"/>
              </a:rPr>
              <a:t>46% </a:t>
            </a:r>
            <a:r>
              <a:rPr lang="hi-IN" sz="2000" dirty="0">
                <a:latin typeface="+mn-lt"/>
              </a:rPr>
              <a:t>है</a:t>
            </a:r>
            <a:r>
              <a:rPr lang="hi-IN" sz="2000" dirty="0"/>
              <a:t> ।</a:t>
            </a:r>
            <a:r>
              <a:rPr lang="hi-IN" sz="2000" dirty="0">
                <a:latin typeface="+mn-lt"/>
              </a:rPr>
              <a:t> </a:t>
            </a:r>
          </a:p>
          <a:p>
            <a:pPr>
              <a:lnSpc>
                <a:spcPct val="110000"/>
              </a:lnSpc>
            </a:pPr>
            <a:r>
              <a:rPr lang="en-IN" sz="2000" dirty="0"/>
              <a:t>67% </a:t>
            </a:r>
            <a:r>
              <a:rPr lang="hi-IN" sz="2000" dirty="0"/>
              <a:t>परिवारों के घर में शौचालय है (चालू हालत में) और </a:t>
            </a:r>
            <a:r>
              <a:rPr lang="en-IN" sz="2000" dirty="0"/>
              <a:t>33% </a:t>
            </a:r>
            <a:r>
              <a:rPr lang="hi-IN" sz="2000" dirty="0"/>
              <a:t>परिवारों के घर में शौचालय नहीं है।</a:t>
            </a:r>
            <a:endParaRPr lang="en-US" sz="2000" dirty="0"/>
          </a:p>
          <a:p>
            <a:pPr>
              <a:lnSpc>
                <a:spcPct val="110000"/>
              </a:lnSpc>
            </a:pPr>
            <a:r>
              <a:rPr lang="en-IN" sz="2000" dirty="0"/>
              <a:t>9% </a:t>
            </a:r>
            <a:r>
              <a:rPr lang="hi-IN" sz="2000" dirty="0"/>
              <a:t>उत्तरदाताओं में दो-गड्ढे वाले शौचालय</a:t>
            </a:r>
            <a:r>
              <a:rPr lang="en-IN" sz="2000" dirty="0"/>
              <a:t>, 40% </a:t>
            </a:r>
            <a:r>
              <a:rPr lang="hi-IN" sz="2000" dirty="0"/>
              <a:t>सेप्टिक टैंक</a:t>
            </a:r>
            <a:r>
              <a:rPr lang="en-IN" sz="2000" dirty="0"/>
              <a:t>, 13% </a:t>
            </a:r>
            <a:r>
              <a:rPr lang="hi-IN" sz="2000" dirty="0"/>
              <a:t>शंकर बलराम शौचालय</a:t>
            </a:r>
            <a:r>
              <a:rPr lang="en-IN" sz="2000" dirty="0"/>
              <a:t>, 5% </a:t>
            </a:r>
            <a:r>
              <a:rPr lang="hi-IN" sz="2000" dirty="0"/>
              <a:t>अन्य प्रकार के शौचालय है।</a:t>
            </a:r>
          </a:p>
          <a:p>
            <a:pPr marL="0" lvl="0" indent="0">
              <a:lnSpc>
                <a:spcPct val="120000"/>
              </a:lnSpc>
              <a:spcBef>
                <a:spcPts val="0"/>
              </a:spcBef>
              <a:buNone/>
            </a:pPr>
            <a:endParaRPr lang="hi-IN" sz="2000" dirty="0"/>
          </a:p>
          <a:p>
            <a:pPr lvl="0">
              <a:lnSpc>
                <a:spcPct val="120000"/>
              </a:lnSpc>
              <a:spcBef>
                <a:spcPts val="0"/>
              </a:spcBef>
            </a:pPr>
            <a:r>
              <a:rPr lang="hi-IN" sz="2000" dirty="0"/>
              <a:t>सभी सामाजिक-आर्थिक श्रेणियों से प्रतिनिधित्व।</a:t>
            </a:r>
            <a:endParaRPr lang="en-US" sz="2000" dirty="0"/>
          </a:p>
          <a:p>
            <a:pPr marL="0" lvl="0" indent="0">
              <a:lnSpc>
                <a:spcPct val="120000"/>
              </a:lnSpc>
              <a:spcBef>
                <a:spcPts val="0"/>
              </a:spcBef>
              <a:buNone/>
            </a:pPr>
            <a:endParaRPr lang="hi-IN" sz="2000" dirty="0"/>
          </a:p>
          <a:p>
            <a:pPr>
              <a:lnSpc>
                <a:spcPct val="120000"/>
              </a:lnSpc>
              <a:spcBef>
                <a:spcPts val="0"/>
              </a:spcBef>
            </a:pPr>
            <a:r>
              <a:rPr lang="hi-IN" sz="2000" dirty="0"/>
              <a:t>उत्तरदाताओं को गैर-बाढ़ क्षेत्र से चुना गया, ऐसा विश्लेषण को सरल और आसान बनाए रखने के लिए चुना गया।</a:t>
            </a:r>
            <a:endParaRPr lang="en-IN" sz="2000" dirty="0"/>
          </a:p>
          <a:p>
            <a:pPr marL="0" indent="0">
              <a:lnSpc>
                <a:spcPct val="120000"/>
              </a:lnSpc>
              <a:spcBef>
                <a:spcPts val="0"/>
              </a:spcBef>
              <a:buNone/>
            </a:pPr>
            <a:endParaRPr lang="en-IN" sz="2000" dirty="0"/>
          </a:p>
          <a:p>
            <a:pPr>
              <a:lnSpc>
                <a:spcPct val="120000"/>
              </a:lnSpc>
              <a:spcBef>
                <a:spcPts val="0"/>
              </a:spcBef>
            </a:pPr>
            <a:r>
              <a:rPr lang="hi-IN" sz="1800" dirty="0">
                <a:effectLst/>
                <a:latin typeface="Calibri" panose="020F0502020204030204" pitchFamily="34" charset="0"/>
                <a:ea typeface="Calibri" panose="020F0502020204030204" pitchFamily="34" charset="0"/>
                <a:cs typeface="Mangal" panose="02040503050203030202" pitchFamily="18" charset="0"/>
              </a:rPr>
              <a:t>जिला : </a:t>
            </a:r>
            <a:r>
              <a:rPr lang="hi-IN" sz="1800" dirty="0" err="1">
                <a:effectLst/>
                <a:latin typeface="Calibri" panose="020F0502020204030204" pitchFamily="34" charset="0"/>
                <a:ea typeface="Calibri" panose="020F0502020204030204" pitchFamily="34" charset="0"/>
                <a:cs typeface="Mangal" panose="02040503050203030202" pitchFamily="18" charset="0"/>
              </a:rPr>
              <a:t>अरवल</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- 101, </a:t>
            </a:r>
            <a:r>
              <a:rPr lang="hi-IN" sz="1800" dirty="0" err="1">
                <a:effectLst/>
                <a:latin typeface="Calibri" panose="020F0502020204030204" pitchFamily="34" charset="0"/>
                <a:ea typeface="Calibri" panose="020F0502020204030204" pitchFamily="34" charset="0"/>
                <a:cs typeface="Mangal" panose="02040503050203030202" pitchFamily="18" charset="0"/>
              </a:rPr>
              <a:t>औरंगाबाद</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- 85, </a:t>
            </a:r>
            <a:r>
              <a:rPr lang="hi-IN" sz="1800" dirty="0" err="1">
                <a:effectLst/>
                <a:latin typeface="Calibri" panose="020F0502020204030204" pitchFamily="34" charset="0"/>
                <a:ea typeface="Calibri" panose="020F0502020204030204" pitchFamily="34" charset="0"/>
                <a:cs typeface="Mangal" panose="02040503050203030202" pitchFamily="18" charset="0"/>
              </a:rPr>
              <a:t>भोजपुर</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- 56, </a:t>
            </a:r>
            <a:r>
              <a:rPr lang="hi-IN" sz="1800" dirty="0" err="1">
                <a:effectLst/>
                <a:latin typeface="Calibri" panose="020F0502020204030204" pitchFamily="34" charset="0"/>
                <a:ea typeface="Calibri" panose="020F0502020204030204" pitchFamily="34" charset="0"/>
                <a:cs typeface="Mangal" panose="02040503050203030202" pitchFamily="18" charset="0"/>
              </a:rPr>
              <a:t>बक्‍सर</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- 137, </a:t>
            </a:r>
            <a:r>
              <a:rPr lang="hi-IN" sz="1800" dirty="0">
                <a:effectLst/>
                <a:latin typeface="Calibri" panose="020F0502020204030204" pitchFamily="34" charset="0"/>
                <a:ea typeface="Calibri" panose="020F0502020204030204" pitchFamily="34" charset="0"/>
                <a:cs typeface="Mangal" panose="02040503050203030202" pitchFamily="18" charset="0"/>
              </a:rPr>
              <a:t>गया </a:t>
            </a:r>
            <a:r>
              <a:rPr lang="en-IN" sz="1800" dirty="0">
                <a:effectLst/>
                <a:latin typeface="Calibri" panose="020F0502020204030204" pitchFamily="34" charset="0"/>
                <a:ea typeface="Calibri" panose="020F0502020204030204" pitchFamily="34" charset="0"/>
                <a:cs typeface="Mangal" panose="02040503050203030202" pitchFamily="18" charset="0"/>
              </a:rPr>
              <a:t>- 176, </a:t>
            </a:r>
            <a:r>
              <a:rPr lang="hi-IN" sz="1800" dirty="0" err="1">
                <a:effectLst/>
                <a:latin typeface="Calibri" panose="020F0502020204030204" pitchFamily="34" charset="0"/>
                <a:ea typeface="Calibri" panose="020F0502020204030204" pitchFamily="34" charset="0"/>
                <a:cs typeface="Mangal" panose="02040503050203030202" pitchFamily="18" charset="0"/>
              </a:rPr>
              <a:t>जमुई</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- 46, </a:t>
            </a:r>
            <a:r>
              <a:rPr lang="hi-IN" sz="1800" dirty="0" err="1">
                <a:effectLst/>
                <a:latin typeface="Calibri" panose="020F0502020204030204" pitchFamily="34" charset="0"/>
                <a:ea typeface="Calibri" panose="020F0502020204030204" pitchFamily="34" charset="0"/>
                <a:cs typeface="Mangal" panose="02040503050203030202" pitchFamily="18" charset="0"/>
              </a:rPr>
              <a:t>नालंदा</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- 26, </a:t>
            </a:r>
            <a:r>
              <a:rPr lang="hi-IN" sz="1800" dirty="0" err="1">
                <a:effectLst/>
                <a:latin typeface="Calibri" panose="020F0502020204030204" pitchFamily="34" charset="0"/>
                <a:ea typeface="Calibri" panose="020F0502020204030204" pitchFamily="34" charset="0"/>
                <a:cs typeface="Mangal" panose="02040503050203030202" pitchFamily="18" charset="0"/>
              </a:rPr>
              <a:t>नवादा</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- 115, </a:t>
            </a:r>
            <a:r>
              <a:rPr lang="hi-IN" sz="1800" dirty="0">
                <a:effectLst/>
                <a:latin typeface="Calibri" panose="020F0502020204030204" pitchFamily="34" charset="0"/>
                <a:ea typeface="Calibri" panose="020F0502020204030204" pitchFamily="34" charset="0"/>
                <a:cs typeface="Mangal" panose="02040503050203030202" pitchFamily="18" charset="0"/>
              </a:rPr>
              <a:t>पटना </a:t>
            </a:r>
            <a:r>
              <a:rPr lang="en-IN" sz="1800" dirty="0">
                <a:effectLst/>
                <a:latin typeface="Calibri" panose="020F0502020204030204" pitchFamily="34" charset="0"/>
                <a:ea typeface="Calibri" panose="020F0502020204030204" pitchFamily="34" charset="0"/>
                <a:cs typeface="Mangal" panose="02040503050203030202" pitchFamily="18" charset="0"/>
              </a:rPr>
              <a:t>- 132, </a:t>
            </a:r>
            <a:r>
              <a:rPr lang="hi-IN" sz="1800" dirty="0">
                <a:effectLst/>
                <a:latin typeface="Calibri" panose="020F0502020204030204" pitchFamily="34" charset="0"/>
                <a:ea typeface="Calibri" panose="020F0502020204030204" pitchFamily="34" charset="0"/>
                <a:cs typeface="Mangal" panose="02040503050203030202" pitchFamily="18" charset="0"/>
              </a:rPr>
              <a:t>सारण </a:t>
            </a:r>
            <a:r>
              <a:rPr lang="en-IN" sz="1800" dirty="0">
                <a:effectLst/>
                <a:latin typeface="Calibri" panose="020F0502020204030204" pitchFamily="34" charset="0"/>
                <a:ea typeface="Calibri" panose="020F0502020204030204" pitchFamily="34" charset="0"/>
                <a:cs typeface="Mangal" panose="02040503050203030202" pitchFamily="18" charset="0"/>
              </a:rPr>
              <a:t>- 56, </a:t>
            </a:r>
            <a:r>
              <a:rPr lang="hi-IN" sz="1800" dirty="0" err="1">
                <a:effectLst/>
                <a:latin typeface="Calibri" panose="020F0502020204030204" pitchFamily="34" charset="0"/>
                <a:ea typeface="Calibri" panose="020F0502020204030204" pitchFamily="34" charset="0"/>
                <a:cs typeface="Mangal" panose="02040503050203030202" pitchFamily="18" charset="0"/>
              </a:rPr>
              <a:t>शेखपुरा</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- 28, </a:t>
            </a:r>
            <a:r>
              <a:rPr lang="hi-IN" sz="1800" dirty="0" err="1">
                <a:effectLst/>
                <a:latin typeface="Calibri" panose="020F0502020204030204" pitchFamily="34" charset="0"/>
                <a:ea typeface="Calibri" panose="020F0502020204030204" pitchFamily="34" charset="0"/>
                <a:cs typeface="Mangal" panose="02040503050203030202" pitchFamily="18" charset="0"/>
              </a:rPr>
              <a:t>सिवान</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- 41, </a:t>
            </a:r>
            <a:r>
              <a:rPr lang="hi-IN" sz="1800" dirty="0" err="1">
                <a:effectLst/>
                <a:latin typeface="Calibri" panose="020F0502020204030204" pitchFamily="34" charset="0"/>
                <a:ea typeface="Calibri" panose="020F0502020204030204" pitchFamily="34" charset="0"/>
                <a:cs typeface="Mangal" panose="02040503050203030202" pitchFamily="18" charset="0"/>
              </a:rPr>
              <a:t>वैशाली</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- 32, </a:t>
            </a:r>
            <a:r>
              <a:rPr lang="hi-IN" sz="1800" dirty="0" err="1">
                <a:effectLst/>
                <a:latin typeface="Calibri" panose="020F0502020204030204" pitchFamily="34" charset="0"/>
                <a:ea typeface="Calibri" panose="020F0502020204030204" pitchFamily="34" charset="0"/>
                <a:cs typeface="Mangal" panose="02040503050203030202" pitchFamily="18" charset="0"/>
              </a:rPr>
              <a:t>चंपारण</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- 4, </a:t>
            </a:r>
            <a:r>
              <a:rPr lang="hi-IN" sz="1800" dirty="0" err="1">
                <a:effectLst/>
                <a:latin typeface="Calibri" panose="020F0502020204030204" pitchFamily="34" charset="0"/>
                <a:ea typeface="Calibri" panose="020F0502020204030204" pitchFamily="34" charset="0"/>
                <a:cs typeface="Mangal" panose="02040503050203030202" pitchFamily="18" charset="0"/>
              </a:rPr>
              <a:t>रोहतास</a:t>
            </a:r>
            <a:r>
              <a:rPr lang="hi-IN" sz="1800" dirty="0">
                <a:effectLst/>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- 7</a:t>
            </a:r>
          </a:p>
        </p:txBody>
      </p:sp>
    </p:spTree>
    <p:extLst>
      <p:ext uri="{BB962C8B-B14F-4D97-AF65-F5344CB8AC3E}">
        <p14:creationId xmlns:p14="http://schemas.microsoft.com/office/powerpoint/2010/main" val="687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4DC8-3EF4-42E6-8BE2-EB9898E4068B}"/>
              </a:ext>
            </a:extLst>
          </p:cNvPr>
          <p:cNvSpPr>
            <a:spLocks noGrp="1"/>
          </p:cNvSpPr>
          <p:nvPr>
            <p:ph type="title"/>
          </p:nvPr>
        </p:nvSpPr>
        <p:spPr>
          <a:xfrm>
            <a:off x="10512" y="-73572"/>
            <a:ext cx="5612522" cy="928975"/>
          </a:xfrm>
          <a:solidFill>
            <a:schemeClr val="accent2">
              <a:lumMod val="60000"/>
              <a:lumOff val="40000"/>
            </a:schemeClr>
          </a:solidFill>
        </p:spPr>
        <p:txBody>
          <a:bodyPr>
            <a:normAutofit/>
          </a:bodyPr>
          <a:lstStyle/>
          <a:p>
            <a:r>
              <a:rPr lang="hi-IN" sz="4000" b="1" dirty="0"/>
              <a:t>उत्तरदाता का पृष्ठभूमि</a:t>
            </a:r>
            <a:r>
              <a:rPr lang="en-IN" sz="4000" b="1" dirty="0"/>
              <a:t> 2/2</a:t>
            </a:r>
          </a:p>
        </p:txBody>
      </p:sp>
      <p:graphicFrame>
        <p:nvGraphicFramePr>
          <p:cNvPr id="13" name="Chart 12">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82024777"/>
              </p:ext>
            </p:extLst>
          </p:nvPr>
        </p:nvGraphicFramePr>
        <p:xfrm>
          <a:off x="4067160" y="1358896"/>
          <a:ext cx="3028949" cy="2139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542647870"/>
              </p:ext>
            </p:extLst>
          </p:nvPr>
        </p:nvGraphicFramePr>
        <p:xfrm>
          <a:off x="641133" y="1529970"/>
          <a:ext cx="2795752" cy="196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584082947"/>
              </p:ext>
            </p:extLst>
          </p:nvPr>
        </p:nvGraphicFramePr>
        <p:xfrm>
          <a:off x="7726385" y="865409"/>
          <a:ext cx="3762704" cy="2622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131217330"/>
              </p:ext>
            </p:extLst>
          </p:nvPr>
        </p:nvGraphicFramePr>
        <p:xfrm>
          <a:off x="4011665" y="3968441"/>
          <a:ext cx="3917795" cy="26892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623A5F-70E3-4C2F-9A75-BD7897C66E8D}"/>
              </a:ext>
            </a:extLst>
          </p:cNvPr>
          <p:cNvGraphicFramePr>
            <a:graphicFrameLocks/>
          </p:cNvGraphicFramePr>
          <p:nvPr>
            <p:extLst>
              <p:ext uri="{D42A27DB-BD31-4B8C-83A1-F6EECF244321}">
                <p14:modId xmlns:p14="http://schemas.microsoft.com/office/powerpoint/2010/main" val="1544786047"/>
              </p:ext>
            </p:extLst>
          </p:nvPr>
        </p:nvGraphicFramePr>
        <p:xfrm>
          <a:off x="73575" y="4110350"/>
          <a:ext cx="3762702" cy="2547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F8CEFA0F-9250-4C05-B227-E6657F7D59CC}"/>
              </a:ext>
            </a:extLst>
          </p:cNvPr>
          <p:cNvGraphicFramePr>
            <a:graphicFrameLocks/>
          </p:cNvGraphicFramePr>
          <p:nvPr>
            <p:extLst>
              <p:ext uri="{D42A27DB-BD31-4B8C-83A1-F6EECF244321}">
                <p14:modId xmlns:p14="http://schemas.microsoft.com/office/powerpoint/2010/main" val="3514104464"/>
              </p:ext>
            </p:extLst>
          </p:nvPr>
        </p:nvGraphicFramePr>
        <p:xfrm>
          <a:off x="8104848" y="3706905"/>
          <a:ext cx="4031134" cy="2950761"/>
        </p:xfrm>
        <a:graphic>
          <a:graphicData uri="http://schemas.openxmlformats.org/drawingml/2006/chart">
            <c:chart xmlns:c="http://schemas.openxmlformats.org/drawingml/2006/chart" xmlns:r="http://schemas.openxmlformats.org/officeDocument/2006/relationships" r:id="rId7"/>
          </a:graphicData>
        </a:graphic>
      </p:graphicFrame>
      <p:sp>
        <p:nvSpPr>
          <p:cNvPr id="3" name="Oval 2">
            <a:extLst>
              <a:ext uri="{FF2B5EF4-FFF2-40B4-BE49-F238E27FC236}">
                <a16:creationId xmlns:a16="http://schemas.microsoft.com/office/drawing/2014/main" id="{36243AEE-3511-4751-9522-24386193D845}"/>
              </a:ext>
            </a:extLst>
          </p:cNvPr>
          <p:cNvSpPr/>
          <p:nvPr/>
        </p:nvSpPr>
        <p:spPr>
          <a:xfrm>
            <a:off x="8713076" y="5946872"/>
            <a:ext cx="1471448" cy="71079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3240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A520-0FD8-4F21-9621-B9FDE323BFE3}"/>
              </a:ext>
            </a:extLst>
          </p:cNvPr>
          <p:cNvSpPr>
            <a:spLocks noGrp="1"/>
          </p:cNvSpPr>
          <p:nvPr>
            <p:ph type="ctrTitle"/>
          </p:nvPr>
        </p:nvSpPr>
        <p:spPr/>
        <p:txBody>
          <a:bodyPr>
            <a:normAutofit/>
          </a:bodyPr>
          <a:lstStyle/>
          <a:p>
            <a:r>
              <a:rPr lang="hi-IN" dirty="0"/>
              <a:t>विश्लेषण</a:t>
            </a:r>
            <a:endParaRPr lang="en-IN" dirty="0"/>
          </a:p>
        </p:txBody>
      </p:sp>
      <p:sp>
        <p:nvSpPr>
          <p:cNvPr id="3" name="Subtitle 2">
            <a:extLst>
              <a:ext uri="{FF2B5EF4-FFF2-40B4-BE49-F238E27FC236}">
                <a16:creationId xmlns:a16="http://schemas.microsoft.com/office/drawing/2014/main" id="{B7132172-58F7-47A7-954E-3E528654E374}"/>
              </a:ext>
            </a:extLst>
          </p:cNvPr>
          <p:cNvSpPr>
            <a:spLocks noGrp="1"/>
          </p:cNvSpPr>
          <p:nvPr>
            <p:ph type="subTitle" idx="1"/>
          </p:nvPr>
        </p:nvSpPr>
        <p:spPr/>
        <p:txBody>
          <a:bodyPr/>
          <a:lstStyle/>
          <a:p>
            <a:endParaRPr lang="en-IN" dirty="0"/>
          </a:p>
        </p:txBody>
      </p:sp>
      <p:sp>
        <p:nvSpPr>
          <p:cNvPr id="4" name="Rectangle 1">
            <a:extLst>
              <a:ext uri="{FF2B5EF4-FFF2-40B4-BE49-F238E27FC236}">
                <a16:creationId xmlns:a16="http://schemas.microsoft.com/office/drawing/2014/main" id="{89EC93F3-12C3-43C8-8161-D21AC19810BC}"/>
              </a:ext>
            </a:extLst>
          </p:cNvPr>
          <p:cNvSpPr>
            <a:spLocks noChangeArrowheads="1"/>
          </p:cNvSpPr>
          <p:nvPr/>
        </p:nvSpPr>
        <p:spPr bwMode="auto">
          <a:xfrm>
            <a:off x="0" y="179864"/>
            <a:ext cx="51296"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800" b="0" i="0" u="none" strike="noStrike" cap="none" normalizeH="0" baseline="0" dirty="0">
                <a:ln>
                  <a:noFill/>
                </a:ln>
                <a:solidFill>
                  <a:schemeClr val="tx1"/>
                </a:solidFill>
                <a:effectLst/>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522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13922</TotalTime>
  <Words>2657</Words>
  <Application>Microsoft Office PowerPoint</Application>
  <PresentationFormat>Widescreen</PresentationFormat>
  <Paragraphs>176</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Google Sans</vt:lpstr>
      <vt:lpstr>Mangal</vt:lpstr>
      <vt:lpstr>Symbol</vt:lpstr>
      <vt:lpstr>Times</vt:lpstr>
      <vt:lpstr>Office Theme</vt:lpstr>
      <vt:lpstr>PowerPoint Presentation</vt:lpstr>
      <vt:lpstr>स्‍वच्‍छता जागरूकता सर्वेक्षण स्वच्छ भारत ODF Plus की ओर</vt:lpstr>
      <vt:lpstr>विषय सारणी</vt:lpstr>
      <vt:lpstr>सर्वेक्षण के बारे में (1/2)</vt:lpstr>
      <vt:lpstr>सर्वेक्षण के बारे में  (2/2)</vt:lpstr>
      <vt:lpstr>नमूना का विवरण</vt:lpstr>
      <vt:lpstr>उत्तरदाता का पृष्ठभूमि (1/2)</vt:lpstr>
      <vt:lpstr>उत्तरदाता का पृष्ठभूमि 2/2</vt:lpstr>
      <vt:lpstr>विश्लेषण</vt:lpstr>
      <vt:lpstr>PowerPoint Presentation</vt:lpstr>
      <vt:lpstr>शौचालय और खुले में शौच के प्रति अनुभूति</vt:lpstr>
      <vt:lpstr>शौचालय और खुले में शौच</vt:lpstr>
      <vt:lpstr>PowerPoint Presentation</vt:lpstr>
      <vt:lpstr>सेप्टिक टैंक शौचालय और टू-पीट शौचालय</vt:lpstr>
      <vt:lpstr>PowerPoint Presentation</vt:lpstr>
      <vt:lpstr>PowerPoint Presentation</vt:lpstr>
      <vt:lpstr>PowerPoint Presentation</vt:lpstr>
      <vt:lpstr>गंदा पानी के निष्पादन के बारे में जागरूकता</vt:lpstr>
      <vt:lpstr>PowerPoint Presentation</vt:lpstr>
      <vt:lpstr>PowerPoint Presentation</vt:lpstr>
      <vt:lpstr>सुखा कूड़ा का निपटारा</vt:lpstr>
      <vt:lpstr>PowerPoint Presentation</vt:lpstr>
      <vt:lpstr>PowerPoint Presentation</vt:lpstr>
      <vt:lpstr>वार्ड सभा और स्‍वच्‍छता पहल</vt:lpstr>
      <vt:lpstr>PowerPoint Presentation</vt:lpstr>
      <vt:lpstr>PowerPoint Presentation</vt:lpstr>
      <vt:lpstr>PowerPoint Presentation</vt:lpstr>
      <vt:lpstr>अनुशंसा</vt:lpstr>
      <vt:lpstr>अनुशंसा</vt:lpstr>
      <vt:lpstr>चर्चा विचार आमंत्रित हैं</vt:lpstr>
      <vt:lpstr>About Sunai</vt:lpstr>
      <vt:lpstr>PowerPoint Presentation</vt:lpstr>
      <vt:lpstr>Sunai Initiatives</vt:lpstr>
      <vt:lpstr>Estimate of resource for 1 block intervention</vt:lpstr>
      <vt:lpstr>समाप्त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pranav chaudhary</dc:creator>
  <cp:lastModifiedBy>pranav chaudhary</cp:lastModifiedBy>
  <cp:revision>715</cp:revision>
  <dcterms:created xsi:type="dcterms:W3CDTF">2020-02-07T00:09:35Z</dcterms:created>
  <dcterms:modified xsi:type="dcterms:W3CDTF">2021-02-24T08:06:49Z</dcterms:modified>
</cp:coreProperties>
</file>